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5" r:id="rId3"/>
    <p:sldId id="266" r:id="rId4"/>
    <p:sldId id="267" r:id="rId5"/>
    <p:sldId id="268" r:id="rId6"/>
    <p:sldId id="269" r:id="rId7"/>
    <p:sldId id="257" r:id="rId8"/>
    <p:sldId id="270" r:id="rId9"/>
    <p:sldId id="271" r:id="rId10"/>
    <p:sldId id="272" r:id="rId11"/>
    <p:sldId id="273" r:id="rId12"/>
    <p:sldId id="274" r:id="rId13"/>
    <p:sldId id="275" r:id="rId14"/>
    <p:sldId id="276" r:id="rId15"/>
    <p:sldId id="277" r:id="rId16"/>
    <p:sldId id="278" r:id="rId17"/>
    <p:sldId id="279" r:id="rId18"/>
    <p:sldId id="280" r:id="rId19"/>
    <p:sldId id="258" r:id="rId20"/>
    <p:sldId id="281" r:id="rId21"/>
    <p:sldId id="282" r:id="rId22"/>
    <p:sldId id="283" r:id="rId23"/>
    <p:sldId id="284" r:id="rId24"/>
    <p:sldId id="285" r:id="rId25"/>
    <p:sldId id="286" r:id="rId26"/>
    <p:sldId id="259" r:id="rId27"/>
    <p:sldId id="287" r:id="rId28"/>
    <p:sldId id="288" r:id="rId29"/>
    <p:sldId id="289" r:id="rId30"/>
    <p:sldId id="260" r:id="rId31"/>
    <p:sldId id="290" r:id="rId32"/>
    <p:sldId id="291" r:id="rId33"/>
    <p:sldId id="292" r:id="rId34"/>
    <p:sldId id="293" r:id="rId35"/>
    <p:sldId id="294"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61D10FF-2684-4244-B82C-73F2291E8E45}" type="doc">
      <dgm:prSet loTypeId="urn:microsoft.com/office/officeart/2005/8/layout/lProcess1" loCatId="process" qsTypeId="urn:microsoft.com/office/officeart/2005/8/quickstyle/simple1" qsCatId="simple" csTypeId="urn:microsoft.com/office/officeart/2005/8/colors/accent1_2" csCatId="accent1" phldr="1"/>
      <dgm:spPr/>
      <dgm:t>
        <a:bodyPr/>
        <a:lstStyle/>
        <a:p>
          <a:endParaRPr lang="en-US"/>
        </a:p>
      </dgm:t>
    </dgm:pt>
    <dgm:pt modelId="{30E8D5FB-00ED-47CE-8E0C-D9E88EE477A5}">
      <dgm:prSet phldrT="[Text]" custT="1"/>
      <dgm:spPr/>
      <dgm:t>
        <a:bodyPr/>
        <a:lstStyle/>
        <a:p>
          <a:r>
            <a:rPr lang="sr-Cyrl-CS" sz="2000" b="1" dirty="0" smtClean="0">
              <a:solidFill>
                <a:schemeClr val="tx2">
                  <a:lumMod val="75000"/>
                </a:schemeClr>
              </a:solidFill>
              <a:latin typeface="Comic Sans MS" pitchFamily="66" charset="0"/>
            </a:rPr>
            <a:t>Проценом каузалности се може:</a:t>
          </a:r>
          <a:endParaRPr lang="en-US" sz="2000" b="1" dirty="0">
            <a:solidFill>
              <a:schemeClr val="tx2">
                <a:lumMod val="75000"/>
              </a:schemeClr>
            </a:solidFill>
            <a:latin typeface="Comic Sans MS" pitchFamily="66" charset="0"/>
          </a:endParaRPr>
        </a:p>
      </dgm:t>
    </dgm:pt>
    <dgm:pt modelId="{DDC323D1-26F6-4753-8391-CD3E7CE5FCD9}" type="parTrans" cxnId="{993D7B64-AB1D-4606-8897-B8FC11C23126}">
      <dgm:prSet/>
      <dgm:spPr/>
      <dgm:t>
        <a:bodyPr/>
        <a:lstStyle/>
        <a:p>
          <a:endParaRPr lang="en-US"/>
        </a:p>
      </dgm:t>
    </dgm:pt>
    <dgm:pt modelId="{38E34AB1-6761-4976-8CD6-CF7A15A3945E}" type="sibTrans" cxnId="{993D7B64-AB1D-4606-8897-B8FC11C23126}">
      <dgm:prSet/>
      <dgm:spPr/>
      <dgm:t>
        <a:bodyPr/>
        <a:lstStyle/>
        <a:p>
          <a:endParaRPr lang="en-US"/>
        </a:p>
      </dgm:t>
    </dgm:pt>
    <dgm:pt modelId="{44D0634A-D71B-49F7-8FB1-181C2CCF7518}">
      <dgm:prSet phldrT="[Text]" custT="1"/>
      <dgm:spPr/>
      <dgm:t>
        <a:bodyPr/>
        <a:lstStyle/>
        <a:p>
          <a:r>
            <a:rPr lang="sr-Cyrl-CS" sz="2000" dirty="0" smtClean="0">
              <a:solidFill>
                <a:schemeClr val="tx1"/>
              </a:solidFill>
              <a:latin typeface="Comic Sans MS" pitchFamily="66" charset="0"/>
            </a:rPr>
            <a:t>смањити неслагање између проценитеља</a:t>
          </a:r>
          <a:endParaRPr lang="en-US" sz="2000" dirty="0">
            <a:solidFill>
              <a:schemeClr val="tx1"/>
            </a:solidFill>
            <a:latin typeface="Comic Sans MS" pitchFamily="66" charset="0"/>
          </a:endParaRPr>
        </a:p>
      </dgm:t>
    </dgm:pt>
    <dgm:pt modelId="{D0E13FDA-6CA2-4042-BC49-CCA343CB02E4}" type="parTrans" cxnId="{9EC76322-666E-4391-9872-F57A22F597F0}">
      <dgm:prSet/>
      <dgm:spPr/>
      <dgm:t>
        <a:bodyPr/>
        <a:lstStyle/>
        <a:p>
          <a:endParaRPr lang="en-US"/>
        </a:p>
      </dgm:t>
    </dgm:pt>
    <dgm:pt modelId="{175FA217-9692-45E1-96FA-9689B90255C6}" type="sibTrans" cxnId="{9EC76322-666E-4391-9872-F57A22F597F0}">
      <dgm:prSet/>
      <dgm:spPr/>
      <dgm:t>
        <a:bodyPr/>
        <a:lstStyle/>
        <a:p>
          <a:endParaRPr lang="en-US"/>
        </a:p>
      </dgm:t>
    </dgm:pt>
    <dgm:pt modelId="{ABAB6E8E-5406-47A5-A00B-2221ED854ADB}">
      <dgm:prSet phldrT="[Text]" custT="1"/>
      <dgm:spPr/>
      <dgm:t>
        <a:bodyPr/>
        <a:lstStyle/>
        <a:p>
          <a:r>
            <a:rPr lang="sr-Cyrl-CS" sz="2000" dirty="0" smtClean="0">
              <a:solidFill>
                <a:schemeClr val="tx1"/>
              </a:solidFill>
              <a:latin typeface="Comic Sans MS" pitchFamily="66" charset="0"/>
            </a:rPr>
            <a:t>класификовати повезаност (семиквантитативно)</a:t>
          </a:r>
          <a:endParaRPr lang="en-US" sz="2000" dirty="0">
            <a:solidFill>
              <a:schemeClr val="tx1"/>
            </a:solidFill>
            <a:latin typeface="Comic Sans MS" pitchFamily="66" charset="0"/>
          </a:endParaRPr>
        </a:p>
      </dgm:t>
    </dgm:pt>
    <dgm:pt modelId="{76C0ED07-5A50-4020-A14D-F7C8BC701EAB}" type="parTrans" cxnId="{EC0CE038-156E-485A-A33B-6B3EDA494C4A}">
      <dgm:prSet/>
      <dgm:spPr/>
      <dgm:t>
        <a:bodyPr/>
        <a:lstStyle/>
        <a:p>
          <a:endParaRPr lang="en-US"/>
        </a:p>
      </dgm:t>
    </dgm:pt>
    <dgm:pt modelId="{0AE5481A-524B-434F-AFF1-5B81A043CFDB}" type="sibTrans" cxnId="{EC0CE038-156E-485A-A33B-6B3EDA494C4A}">
      <dgm:prSet/>
      <dgm:spPr/>
      <dgm:t>
        <a:bodyPr/>
        <a:lstStyle/>
        <a:p>
          <a:endParaRPr lang="en-US"/>
        </a:p>
      </dgm:t>
    </dgm:pt>
    <dgm:pt modelId="{821636AD-F079-4B29-A488-2E4810E0FCFB}">
      <dgm:prSet phldrT="[Text]" custT="1"/>
      <dgm:spPr/>
      <dgm:t>
        <a:bodyPr/>
        <a:lstStyle/>
        <a:p>
          <a:r>
            <a:rPr lang="sr-Cyrl-CS" sz="2000" b="1" dirty="0" smtClean="0">
              <a:solidFill>
                <a:schemeClr val="tx2">
                  <a:lumMod val="75000"/>
                </a:schemeClr>
              </a:solidFill>
              <a:latin typeface="Comic Sans MS" pitchFamily="66" charset="0"/>
            </a:rPr>
            <a:t>Проценом каузалности се не може:</a:t>
          </a:r>
          <a:endParaRPr lang="en-US" sz="2000" b="1" dirty="0">
            <a:solidFill>
              <a:schemeClr val="tx2">
                <a:lumMod val="75000"/>
              </a:schemeClr>
            </a:solidFill>
            <a:latin typeface="Comic Sans MS" pitchFamily="66" charset="0"/>
          </a:endParaRPr>
        </a:p>
      </dgm:t>
    </dgm:pt>
    <dgm:pt modelId="{4D2D0C74-E152-462E-933A-85E6AFE8CC2F}" type="parTrans" cxnId="{67F49FD1-4559-4434-BE22-DC35F4DEE291}">
      <dgm:prSet/>
      <dgm:spPr/>
      <dgm:t>
        <a:bodyPr/>
        <a:lstStyle/>
        <a:p>
          <a:endParaRPr lang="en-US"/>
        </a:p>
      </dgm:t>
    </dgm:pt>
    <dgm:pt modelId="{B0500DD4-67A8-4654-BEC7-D1CC77606085}" type="sibTrans" cxnId="{67F49FD1-4559-4434-BE22-DC35F4DEE291}">
      <dgm:prSet/>
      <dgm:spPr/>
      <dgm:t>
        <a:bodyPr/>
        <a:lstStyle/>
        <a:p>
          <a:endParaRPr lang="en-US"/>
        </a:p>
      </dgm:t>
    </dgm:pt>
    <dgm:pt modelId="{740F0E32-4E0A-4B10-9699-D6B6E8160CC3}">
      <dgm:prSet phldrT="[Text]" custT="1"/>
      <dgm:spPr/>
      <dgm:t>
        <a:bodyPr/>
        <a:lstStyle/>
        <a:p>
          <a:r>
            <a:rPr lang="sr-Cyrl-CS" sz="2000" dirty="0" smtClean="0">
              <a:solidFill>
                <a:schemeClr val="tx1"/>
              </a:solidFill>
              <a:latin typeface="Comic Sans MS" pitchFamily="66" charset="0"/>
            </a:rPr>
            <a:t>тачно, квантитативно одредити повезаност</a:t>
          </a:r>
          <a:endParaRPr lang="en-US" sz="2000" dirty="0">
            <a:solidFill>
              <a:schemeClr val="tx1"/>
            </a:solidFill>
            <a:latin typeface="Comic Sans MS" pitchFamily="66" charset="0"/>
          </a:endParaRPr>
        </a:p>
      </dgm:t>
    </dgm:pt>
    <dgm:pt modelId="{06B87033-7A75-429D-8617-E9153BBC1370}" type="parTrans" cxnId="{E021FE0D-2C9A-48A0-B396-170909799994}">
      <dgm:prSet/>
      <dgm:spPr/>
      <dgm:t>
        <a:bodyPr/>
        <a:lstStyle/>
        <a:p>
          <a:endParaRPr lang="en-US"/>
        </a:p>
      </dgm:t>
    </dgm:pt>
    <dgm:pt modelId="{1A524166-684A-4799-86EA-57C9AEA30910}" type="sibTrans" cxnId="{E021FE0D-2C9A-48A0-B396-170909799994}">
      <dgm:prSet/>
      <dgm:spPr/>
      <dgm:t>
        <a:bodyPr/>
        <a:lstStyle/>
        <a:p>
          <a:endParaRPr lang="en-US"/>
        </a:p>
      </dgm:t>
    </dgm:pt>
    <dgm:pt modelId="{9734E6C6-21C6-4C3A-8B03-0B36EC770547}">
      <dgm:prSet phldrT="[Text]" custT="1"/>
      <dgm:spPr/>
      <dgm:t>
        <a:bodyPr/>
        <a:lstStyle/>
        <a:p>
          <a:r>
            <a:rPr lang="sr-Cyrl-CS" sz="2000" dirty="0" smtClean="0">
              <a:solidFill>
                <a:schemeClr val="tx1"/>
              </a:solidFill>
              <a:latin typeface="Comic Sans MS" pitchFamily="66" charset="0"/>
            </a:rPr>
            <a:t>распознати који су случајеви валидни а који нису</a:t>
          </a:r>
          <a:endParaRPr lang="en-US" sz="2000" dirty="0">
            <a:solidFill>
              <a:schemeClr val="tx1"/>
            </a:solidFill>
            <a:latin typeface="Comic Sans MS" pitchFamily="66" charset="0"/>
          </a:endParaRPr>
        </a:p>
      </dgm:t>
    </dgm:pt>
    <dgm:pt modelId="{7BA2738B-166B-4E56-9AAC-0595635496D4}" type="parTrans" cxnId="{79DFF21E-9D96-483F-A174-023682616B28}">
      <dgm:prSet/>
      <dgm:spPr/>
      <dgm:t>
        <a:bodyPr/>
        <a:lstStyle/>
        <a:p>
          <a:endParaRPr lang="en-US"/>
        </a:p>
      </dgm:t>
    </dgm:pt>
    <dgm:pt modelId="{D7BF7F7B-7DF7-49BC-B238-CFAD860BB06B}" type="sibTrans" cxnId="{79DFF21E-9D96-483F-A174-023682616B28}">
      <dgm:prSet/>
      <dgm:spPr/>
      <dgm:t>
        <a:bodyPr/>
        <a:lstStyle/>
        <a:p>
          <a:endParaRPr lang="en-US"/>
        </a:p>
      </dgm:t>
    </dgm:pt>
    <dgm:pt modelId="{F408AD92-999C-4209-B2EC-39143D965202}">
      <dgm:prSet custT="1"/>
      <dgm:spPr/>
      <dgm:t>
        <a:bodyPr/>
        <a:lstStyle/>
        <a:p>
          <a:r>
            <a:rPr lang="sr-Cyrl-CS" sz="2000" dirty="0" smtClean="0">
              <a:solidFill>
                <a:schemeClr val="tx1"/>
              </a:solidFill>
              <a:latin typeface="Comic Sans MS" pitchFamily="66" charset="0"/>
            </a:rPr>
            <a:t>доказати веза између лека и нежељеног догађаја</a:t>
          </a:r>
          <a:endParaRPr lang="en-US" sz="2000" dirty="0">
            <a:solidFill>
              <a:schemeClr val="tx1"/>
            </a:solidFill>
            <a:latin typeface="Comic Sans MS" pitchFamily="66" charset="0"/>
          </a:endParaRPr>
        </a:p>
      </dgm:t>
    </dgm:pt>
    <dgm:pt modelId="{74B7A5D8-452B-4E76-BDD6-F20FAA0AAF3F}" type="parTrans" cxnId="{2BCAFEC8-5A27-4A4F-947E-EC31A1533ED7}">
      <dgm:prSet/>
      <dgm:spPr/>
      <dgm:t>
        <a:bodyPr/>
        <a:lstStyle/>
        <a:p>
          <a:endParaRPr lang="en-US"/>
        </a:p>
      </dgm:t>
    </dgm:pt>
    <dgm:pt modelId="{BF0064FD-596F-4CC6-8735-1B3A8C75FCFF}" type="sibTrans" cxnId="{2BCAFEC8-5A27-4A4F-947E-EC31A1533ED7}">
      <dgm:prSet/>
      <dgm:spPr/>
      <dgm:t>
        <a:bodyPr/>
        <a:lstStyle/>
        <a:p>
          <a:endParaRPr lang="en-US"/>
        </a:p>
      </dgm:t>
    </dgm:pt>
    <dgm:pt modelId="{F5A2FAD3-A4AA-4F8E-BC14-0047DA4BF78E}">
      <dgm:prSet custT="1"/>
      <dgm:spPr/>
      <dgm:t>
        <a:bodyPr/>
        <a:lstStyle/>
        <a:p>
          <a:r>
            <a:rPr lang="sr-Cyrl-CS" sz="2000" dirty="0" smtClean="0">
              <a:solidFill>
                <a:schemeClr val="tx1"/>
              </a:solidFill>
              <a:latin typeface="Comic Sans MS" pitchFamily="66" charset="0"/>
            </a:rPr>
            <a:t>оценити индивидуална пријава</a:t>
          </a:r>
          <a:endParaRPr lang="en-US" sz="2000" dirty="0">
            <a:solidFill>
              <a:schemeClr val="tx1"/>
            </a:solidFill>
            <a:latin typeface="Comic Sans MS" pitchFamily="66" charset="0"/>
          </a:endParaRPr>
        </a:p>
      </dgm:t>
    </dgm:pt>
    <dgm:pt modelId="{6C4BF154-9A0D-4965-98F8-C356F43600EC}" type="parTrans" cxnId="{AF01A934-B2A1-4F6E-933E-73673CB07087}">
      <dgm:prSet/>
      <dgm:spPr/>
      <dgm:t>
        <a:bodyPr/>
        <a:lstStyle/>
        <a:p>
          <a:endParaRPr lang="en-US"/>
        </a:p>
      </dgm:t>
    </dgm:pt>
    <dgm:pt modelId="{5C85B12D-482C-4B05-BFB5-D6C61D1D1F8D}" type="sibTrans" cxnId="{AF01A934-B2A1-4F6E-933E-73673CB07087}">
      <dgm:prSet/>
      <dgm:spPr/>
      <dgm:t>
        <a:bodyPr/>
        <a:lstStyle/>
        <a:p>
          <a:endParaRPr lang="en-US"/>
        </a:p>
      </dgm:t>
    </dgm:pt>
    <dgm:pt modelId="{89CD6F98-5B43-4211-8734-ACDA0F97C400}">
      <dgm:prSet custT="1"/>
      <dgm:spPr/>
      <dgm:t>
        <a:bodyPr/>
        <a:lstStyle/>
        <a:p>
          <a:r>
            <a:rPr lang="sr-Cyrl-CS" sz="2000" dirty="0" smtClean="0">
              <a:solidFill>
                <a:schemeClr val="tx1"/>
              </a:solidFill>
              <a:latin typeface="Comic Sans MS" pitchFamily="66" charset="0"/>
            </a:rPr>
            <a:t>вршити едукација / побољшати научна процена</a:t>
          </a:r>
          <a:endParaRPr lang="en-US" sz="2000" dirty="0">
            <a:solidFill>
              <a:schemeClr val="tx1"/>
            </a:solidFill>
            <a:latin typeface="Comic Sans MS" pitchFamily="66" charset="0"/>
          </a:endParaRPr>
        </a:p>
      </dgm:t>
    </dgm:pt>
    <dgm:pt modelId="{D5C6FB20-4AC4-4440-AA2D-FC88780DC87D}" type="parTrans" cxnId="{1DD144F4-3AE9-4AD6-B818-DD8E0F29DAE7}">
      <dgm:prSet/>
      <dgm:spPr/>
      <dgm:t>
        <a:bodyPr/>
        <a:lstStyle/>
        <a:p>
          <a:endParaRPr lang="en-US"/>
        </a:p>
      </dgm:t>
    </dgm:pt>
    <dgm:pt modelId="{1443C651-EFED-4FE1-897F-3A0ABDB1EE4B}" type="sibTrans" cxnId="{1DD144F4-3AE9-4AD6-B818-DD8E0F29DAE7}">
      <dgm:prSet/>
      <dgm:spPr/>
      <dgm:t>
        <a:bodyPr/>
        <a:lstStyle/>
        <a:p>
          <a:endParaRPr lang="en-US"/>
        </a:p>
      </dgm:t>
    </dgm:pt>
    <dgm:pt modelId="{7EAE9D5C-9D32-4C2D-9153-30DFA5681391}">
      <dgm:prSet custT="1"/>
      <dgm:spPr/>
      <dgm:t>
        <a:bodyPr/>
        <a:lstStyle/>
        <a:p>
          <a:r>
            <a:rPr lang="sr-Cyrl-CS" sz="2000" dirty="0" smtClean="0">
              <a:solidFill>
                <a:schemeClr val="tx1"/>
              </a:solidFill>
              <a:latin typeface="Comic Sans MS" pitchFamily="66" charset="0"/>
            </a:rPr>
            <a:t>одредити колико је лек допринео развоју нежељеног догађаја</a:t>
          </a:r>
          <a:endParaRPr lang="en-US" sz="2000" dirty="0">
            <a:solidFill>
              <a:schemeClr val="tx1"/>
            </a:solidFill>
            <a:latin typeface="Comic Sans MS" pitchFamily="66" charset="0"/>
          </a:endParaRPr>
        </a:p>
      </dgm:t>
    </dgm:pt>
    <dgm:pt modelId="{51705A83-97F9-412E-A5F7-627AF9E3E6B5}" type="parTrans" cxnId="{71A2B688-FBAB-4DC1-B02E-0CA2AC8A5D55}">
      <dgm:prSet/>
      <dgm:spPr/>
      <dgm:t>
        <a:bodyPr/>
        <a:lstStyle/>
        <a:p>
          <a:endParaRPr lang="en-US"/>
        </a:p>
      </dgm:t>
    </dgm:pt>
    <dgm:pt modelId="{8EBA5FF1-5C55-4E00-8CC4-195ECC3CA762}" type="sibTrans" cxnId="{71A2B688-FBAB-4DC1-B02E-0CA2AC8A5D55}">
      <dgm:prSet/>
      <dgm:spPr/>
      <dgm:t>
        <a:bodyPr/>
        <a:lstStyle/>
        <a:p>
          <a:endParaRPr lang="en-US"/>
        </a:p>
      </dgm:t>
    </dgm:pt>
    <dgm:pt modelId="{B0A5A74E-370B-453E-BAB6-03E0C76AD70A}">
      <dgm:prSet custT="1"/>
      <dgm:spPr/>
      <dgm:t>
        <a:bodyPr/>
        <a:lstStyle/>
        <a:p>
          <a:r>
            <a:rPr lang="sr-Cyrl-CS" sz="2000" dirty="0" smtClean="0">
              <a:solidFill>
                <a:schemeClr val="tx1"/>
              </a:solidFill>
              <a:latin typeface="Comic Sans MS" pitchFamily="66" charset="0"/>
            </a:rPr>
            <a:t>неизвесно учинити извесним</a:t>
          </a:r>
          <a:endParaRPr lang="en-US" sz="2000" dirty="0">
            <a:solidFill>
              <a:schemeClr val="tx1"/>
            </a:solidFill>
            <a:latin typeface="Comic Sans MS" pitchFamily="66" charset="0"/>
          </a:endParaRPr>
        </a:p>
      </dgm:t>
    </dgm:pt>
    <dgm:pt modelId="{EA81AFCC-FFDE-46C0-A090-5276D7951E58}" type="parTrans" cxnId="{215C8C53-604D-4A77-BDB0-695F81DBB9AC}">
      <dgm:prSet/>
      <dgm:spPr/>
      <dgm:t>
        <a:bodyPr/>
        <a:lstStyle/>
        <a:p>
          <a:endParaRPr lang="en-US"/>
        </a:p>
      </dgm:t>
    </dgm:pt>
    <dgm:pt modelId="{6D45124A-C2A4-40CB-8E43-36D3FEB50A23}" type="sibTrans" cxnId="{215C8C53-604D-4A77-BDB0-695F81DBB9AC}">
      <dgm:prSet/>
      <dgm:spPr/>
      <dgm:t>
        <a:bodyPr/>
        <a:lstStyle/>
        <a:p>
          <a:endParaRPr lang="en-US"/>
        </a:p>
      </dgm:t>
    </dgm:pt>
    <dgm:pt modelId="{CC583DA9-836E-4BDA-B173-17E153D8C7AA}" type="pres">
      <dgm:prSet presAssocID="{061D10FF-2684-4244-B82C-73F2291E8E45}" presName="Name0" presStyleCnt="0">
        <dgm:presLayoutVars>
          <dgm:dir/>
          <dgm:animLvl val="lvl"/>
          <dgm:resizeHandles val="exact"/>
        </dgm:presLayoutVars>
      </dgm:prSet>
      <dgm:spPr/>
      <dgm:t>
        <a:bodyPr/>
        <a:lstStyle/>
        <a:p>
          <a:endParaRPr lang="en-US"/>
        </a:p>
      </dgm:t>
    </dgm:pt>
    <dgm:pt modelId="{B534284B-F823-448F-91D5-7AD7E185FCFD}" type="pres">
      <dgm:prSet presAssocID="{30E8D5FB-00ED-47CE-8E0C-D9E88EE477A5}" presName="vertFlow" presStyleCnt="0"/>
      <dgm:spPr/>
    </dgm:pt>
    <dgm:pt modelId="{8426365B-DE1E-4F5D-A035-9B5E6DE0D9A0}" type="pres">
      <dgm:prSet presAssocID="{30E8D5FB-00ED-47CE-8E0C-D9E88EE477A5}" presName="header" presStyleLbl="node1" presStyleIdx="0" presStyleCnt="2"/>
      <dgm:spPr/>
      <dgm:t>
        <a:bodyPr/>
        <a:lstStyle/>
        <a:p>
          <a:endParaRPr lang="en-US"/>
        </a:p>
      </dgm:t>
    </dgm:pt>
    <dgm:pt modelId="{1B0F0EFC-73B7-460F-B5BF-5EC869A87ADE}" type="pres">
      <dgm:prSet presAssocID="{D0E13FDA-6CA2-4042-BC49-CCA343CB02E4}" presName="parTrans" presStyleLbl="sibTrans2D1" presStyleIdx="0" presStyleCnt="9"/>
      <dgm:spPr/>
      <dgm:t>
        <a:bodyPr/>
        <a:lstStyle/>
        <a:p>
          <a:endParaRPr lang="en-US"/>
        </a:p>
      </dgm:t>
    </dgm:pt>
    <dgm:pt modelId="{DE6FBC3F-C799-4154-8D97-92E10AFF0381}" type="pres">
      <dgm:prSet presAssocID="{44D0634A-D71B-49F7-8FB1-181C2CCF7518}" presName="child" presStyleLbl="alignAccFollowNode1" presStyleIdx="0" presStyleCnt="9">
        <dgm:presLayoutVars>
          <dgm:chMax val="0"/>
          <dgm:bulletEnabled val="1"/>
        </dgm:presLayoutVars>
      </dgm:prSet>
      <dgm:spPr/>
      <dgm:t>
        <a:bodyPr/>
        <a:lstStyle/>
        <a:p>
          <a:endParaRPr lang="en-US"/>
        </a:p>
      </dgm:t>
    </dgm:pt>
    <dgm:pt modelId="{C847DEFA-CB24-4DFE-81BE-702C5C436FD3}" type="pres">
      <dgm:prSet presAssocID="{175FA217-9692-45E1-96FA-9689B90255C6}" presName="sibTrans" presStyleLbl="sibTrans2D1" presStyleIdx="1" presStyleCnt="9"/>
      <dgm:spPr/>
      <dgm:t>
        <a:bodyPr/>
        <a:lstStyle/>
        <a:p>
          <a:endParaRPr lang="en-US"/>
        </a:p>
      </dgm:t>
    </dgm:pt>
    <dgm:pt modelId="{A06F0162-5B16-4311-9B29-F8AD094921FB}" type="pres">
      <dgm:prSet presAssocID="{ABAB6E8E-5406-47A5-A00B-2221ED854ADB}" presName="child" presStyleLbl="alignAccFollowNode1" presStyleIdx="1" presStyleCnt="9">
        <dgm:presLayoutVars>
          <dgm:chMax val="0"/>
          <dgm:bulletEnabled val="1"/>
        </dgm:presLayoutVars>
      </dgm:prSet>
      <dgm:spPr/>
      <dgm:t>
        <a:bodyPr/>
        <a:lstStyle/>
        <a:p>
          <a:endParaRPr lang="en-US"/>
        </a:p>
      </dgm:t>
    </dgm:pt>
    <dgm:pt modelId="{6DC85B14-B4A5-4534-9D6F-9317BF39C621}" type="pres">
      <dgm:prSet presAssocID="{0AE5481A-524B-434F-AFF1-5B81A043CFDB}" presName="sibTrans" presStyleLbl="sibTrans2D1" presStyleIdx="2" presStyleCnt="9"/>
      <dgm:spPr/>
      <dgm:t>
        <a:bodyPr/>
        <a:lstStyle/>
        <a:p>
          <a:endParaRPr lang="en-US"/>
        </a:p>
      </dgm:t>
    </dgm:pt>
    <dgm:pt modelId="{A31B71BE-1E76-4CDE-84FC-BC6344EE501C}" type="pres">
      <dgm:prSet presAssocID="{F5A2FAD3-A4AA-4F8E-BC14-0047DA4BF78E}" presName="child" presStyleLbl="alignAccFollowNode1" presStyleIdx="2" presStyleCnt="9">
        <dgm:presLayoutVars>
          <dgm:chMax val="0"/>
          <dgm:bulletEnabled val="1"/>
        </dgm:presLayoutVars>
      </dgm:prSet>
      <dgm:spPr/>
      <dgm:t>
        <a:bodyPr/>
        <a:lstStyle/>
        <a:p>
          <a:endParaRPr lang="en-US"/>
        </a:p>
      </dgm:t>
    </dgm:pt>
    <dgm:pt modelId="{842F1BAC-E052-40E8-97DF-74A461FBC6A1}" type="pres">
      <dgm:prSet presAssocID="{5C85B12D-482C-4B05-BFB5-D6C61D1D1F8D}" presName="sibTrans" presStyleLbl="sibTrans2D1" presStyleIdx="3" presStyleCnt="9"/>
      <dgm:spPr/>
      <dgm:t>
        <a:bodyPr/>
        <a:lstStyle/>
        <a:p>
          <a:endParaRPr lang="en-US"/>
        </a:p>
      </dgm:t>
    </dgm:pt>
    <dgm:pt modelId="{2746176E-D30F-40C9-8910-79D0FD026DEF}" type="pres">
      <dgm:prSet presAssocID="{89CD6F98-5B43-4211-8734-ACDA0F97C400}" presName="child" presStyleLbl="alignAccFollowNode1" presStyleIdx="3" presStyleCnt="9">
        <dgm:presLayoutVars>
          <dgm:chMax val="0"/>
          <dgm:bulletEnabled val="1"/>
        </dgm:presLayoutVars>
      </dgm:prSet>
      <dgm:spPr/>
      <dgm:t>
        <a:bodyPr/>
        <a:lstStyle/>
        <a:p>
          <a:endParaRPr lang="en-US"/>
        </a:p>
      </dgm:t>
    </dgm:pt>
    <dgm:pt modelId="{793B2E61-84F1-4418-9FE0-0B69F37F6C93}" type="pres">
      <dgm:prSet presAssocID="{30E8D5FB-00ED-47CE-8E0C-D9E88EE477A5}" presName="hSp" presStyleCnt="0"/>
      <dgm:spPr/>
    </dgm:pt>
    <dgm:pt modelId="{2DED5F1A-23B4-42AC-BA3D-859F8BD93E92}" type="pres">
      <dgm:prSet presAssocID="{821636AD-F079-4B29-A488-2E4810E0FCFB}" presName="vertFlow" presStyleCnt="0"/>
      <dgm:spPr/>
    </dgm:pt>
    <dgm:pt modelId="{EF067006-0FC3-410F-B5AA-A88D5BA71A74}" type="pres">
      <dgm:prSet presAssocID="{821636AD-F079-4B29-A488-2E4810E0FCFB}" presName="header" presStyleLbl="node1" presStyleIdx="1" presStyleCnt="2"/>
      <dgm:spPr/>
      <dgm:t>
        <a:bodyPr/>
        <a:lstStyle/>
        <a:p>
          <a:endParaRPr lang="en-US"/>
        </a:p>
      </dgm:t>
    </dgm:pt>
    <dgm:pt modelId="{79B8486A-831A-43D6-81F6-57E99B969BB2}" type="pres">
      <dgm:prSet presAssocID="{06B87033-7A75-429D-8617-E9153BBC1370}" presName="parTrans" presStyleLbl="sibTrans2D1" presStyleIdx="4" presStyleCnt="9"/>
      <dgm:spPr/>
      <dgm:t>
        <a:bodyPr/>
        <a:lstStyle/>
        <a:p>
          <a:endParaRPr lang="en-US"/>
        </a:p>
      </dgm:t>
    </dgm:pt>
    <dgm:pt modelId="{3ABBB012-7BC9-4C3A-8FE2-E64FB46216E9}" type="pres">
      <dgm:prSet presAssocID="{740F0E32-4E0A-4B10-9699-D6B6E8160CC3}" presName="child" presStyleLbl="alignAccFollowNode1" presStyleIdx="4" presStyleCnt="9">
        <dgm:presLayoutVars>
          <dgm:chMax val="0"/>
          <dgm:bulletEnabled val="1"/>
        </dgm:presLayoutVars>
      </dgm:prSet>
      <dgm:spPr/>
      <dgm:t>
        <a:bodyPr/>
        <a:lstStyle/>
        <a:p>
          <a:endParaRPr lang="en-US"/>
        </a:p>
      </dgm:t>
    </dgm:pt>
    <dgm:pt modelId="{48DE7C01-D111-47B9-BA1E-30EF13F22468}" type="pres">
      <dgm:prSet presAssocID="{1A524166-684A-4799-86EA-57C9AEA30910}" presName="sibTrans" presStyleLbl="sibTrans2D1" presStyleIdx="5" presStyleCnt="9"/>
      <dgm:spPr/>
      <dgm:t>
        <a:bodyPr/>
        <a:lstStyle/>
        <a:p>
          <a:endParaRPr lang="en-US"/>
        </a:p>
      </dgm:t>
    </dgm:pt>
    <dgm:pt modelId="{B55A48A9-DAEC-469B-962B-9990EE8F1BCC}" type="pres">
      <dgm:prSet presAssocID="{9734E6C6-21C6-4C3A-8B03-0B36EC770547}" presName="child" presStyleLbl="alignAccFollowNode1" presStyleIdx="5" presStyleCnt="9">
        <dgm:presLayoutVars>
          <dgm:chMax val="0"/>
          <dgm:bulletEnabled val="1"/>
        </dgm:presLayoutVars>
      </dgm:prSet>
      <dgm:spPr/>
      <dgm:t>
        <a:bodyPr/>
        <a:lstStyle/>
        <a:p>
          <a:endParaRPr lang="en-US"/>
        </a:p>
      </dgm:t>
    </dgm:pt>
    <dgm:pt modelId="{58BEB881-5C8E-4318-B89F-8F6388678385}" type="pres">
      <dgm:prSet presAssocID="{D7BF7F7B-7DF7-49BC-B238-CFAD860BB06B}" presName="sibTrans" presStyleLbl="sibTrans2D1" presStyleIdx="6" presStyleCnt="9"/>
      <dgm:spPr/>
      <dgm:t>
        <a:bodyPr/>
        <a:lstStyle/>
        <a:p>
          <a:endParaRPr lang="en-US"/>
        </a:p>
      </dgm:t>
    </dgm:pt>
    <dgm:pt modelId="{9F136782-AB34-455F-AA82-241BE804BC14}" type="pres">
      <dgm:prSet presAssocID="{F408AD92-999C-4209-B2EC-39143D965202}" presName="child" presStyleLbl="alignAccFollowNode1" presStyleIdx="6" presStyleCnt="9">
        <dgm:presLayoutVars>
          <dgm:chMax val="0"/>
          <dgm:bulletEnabled val="1"/>
        </dgm:presLayoutVars>
      </dgm:prSet>
      <dgm:spPr/>
      <dgm:t>
        <a:bodyPr/>
        <a:lstStyle/>
        <a:p>
          <a:endParaRPr lang="en-US"/>
        </a:p>
      </dgm:t>
    </dgm:pt>
    <dgm:pt modelId="{EDAD300A-BDC6-4CF2-8936-B70CF6D866CE}" type="pres">
      <dgm:prSet presAssocID="{BF0064FD-596F-4CC6-8735-1B3A8C75FCFF}" presName="sibTrans" presStyleLbl="sibTrans2D1" presStyleIdx="7" presStyleCnt="9"/>
      <dgm:spPr/>
      <dgm:t>
        <a:bodyPr/>
        <a:lstStyle/>
        <a:p>
          <a:endParaRPr lang="en-US"/>
        </a:p>
      </dgm:t>
    </dgm:pt>
    <dgm:pt modelId="{419A157F-75A6-4B83-BEB0-BA45A4BDDEF8}" type="pres">
      <dgm:prSet presAssocID="{7EAE9D5C-9D32-4C2D-9153-30DFA5681391}" presName="child" presStyleLbl="alignAccFollowNode1" presStyleIdx="7" presStyleCnt="9">
        <dgm:presLayoutVars>
          <dgm:chMax val="0"/>
          <dgm:bulletEnabled val="1"/>
        </dgm:presLayoutVars>
      </dgm:prSet>
      <dgm:spPr/>
      <dgm:t>
        <a:bodyPr/>
        <a:lstStyle/>
        <a:p>
          <a:endParaRPr lang="en-US"/>
        </a:p>
      </dgm:t>
    </dgm:pt>
    <dgm:pt modelId="{3E7C39EB-EBC4-4815-A1A1-0710D4CBFC64}" type="pres">
      <dgm:prSet presAssocID="{8EBA5FF1-5C55-4E00-8CC4-195ECC3CA762}" presName="sibTrans" presStyleLbl="sibTrans2D1" presStyleIdx="8" presStyleCnt="9"/>
      <dgm:spPr/>
      <dgm:t>
        <a:bodyPr/>
        <a:lstStyle/>
        <a:p>
          <a:endParaRPr lang="en-US"/>
        </a:p>
      </dgm:t>
    </dgm:pt>
    <dgm:pt modelId="{BCF47E79-587E-4472-A131-10BE9073436D}" type="pres">
      <dgm:prSet presAssocID="{B0A5A74E-370B-453E-BAB6-03E0C76AD70A}" presName="child" presStyleLbl="alignAccFollowNode1" presStyleIdx="8" presStyleCnt="9">
        <dgm:presLayoutVars>
          <dgm:chMax val="0"/>
          <dgm:bulletEnabled val="1"/>
        </dgm:presLayoutVars>
      </dgm:prSet>
      <dgm:spPr/>
      <dgm:t>
        <a:bodyPr/>
        <a:lstStyle/>
        <a:p>
          <a:endParaRPr lang="en-US"/>
        </a:p>
      </dgm:t>
    </dgm:pt>
  </dgm:ptLst>
  <dgm:cxnLst>
    <dgm:cxn modelId="{9EC76322-666E-4391-9872-F57A22F597F0}" srcId="{30E8D5FB-00ED-47CE-8E0C-D9E88EE477A5}" destId="{44D0634A-D71B-49F7-8FB1-181C2CCF7518}" srcOrd="0" destOrd="0" parTransId="{D0E13FDA-6CA2-4042-BC49-CCA343CB02E4}" sibTransId="{175FA217-9692-45E1-96FA-9689B90255C6}"/>
    <dgm:cxn modelId="{41361EF8-0E50-47AC-82DF-C10C22824D16}" type="presOf" srcId="{7EAE9D5C-9D32-4C2D-9153-30DFA5681391}" destId="{419A157F-75A6-4B83-BEB0-BA45A4BDDEF8}" srcOrd="0" destOrd="0" presId="urn:microsoft.com/office/officeart/2005/8/layout/lProcess1"/>
    <dgm:cxn modelId="{3604F6CE-D88C-4DAC-9755-4BB4DE7181C0}" type="presOf" srcId="{ABAB6E8E-5406-47A5-A00B-2221ED854ADB}" destId="{A06F0162-5B16-4311-9B29-F8AD094921FB}" srcOrd="0" destOrd="0" presId="urn:microsoft.com/office/officeart/2005/8/layout/lProcess1"/>
    <dgm:cxn modelId="{92628CD5-5C2D-47EF-9D5B-8E481FAF3144}" type="presOf" srcId="{1A524166-684A-4799-86EA-57C9AEA30910}" destId="{48DE7C01-D111-47B9-BA1E-30EF13F22468}" srcOrd="0" destOrd="0" presId="urn:microsoft.com/office/officeart/2005/8/layout/lProcess1"/>
    <dgm:cxn modelId="{215C8C53-604D-4A77-BDB0-695F81DBB9AC}" srcId="{821636AD-F079-4B29-A488-2E4810E0FCFB}" destId="{B0A5A74E-370B-453E-BAB6-03E0C76AD70A}" srcOrd="4" destOrd="0" parTransId="{EA81AFCC-FFDE-46C0-A090-5276D7951E58}" sibTransId="{6D45124A-C2A4-40CB-8E43-36D3FEB50A23}"/>
    <dgm:cxn modelId="{79DFF21E-9D96-483F-A174-023682616B28}" srcId="{821636AD-F079-4B29-A488-2E4810E0FCFB}" destId="{9734E6C6-21C6-4C3A-8B03-0B36EC770547}" srcOrd="1" destOrd="0" parTransId="{7BA2738B-166B-4E56-9AAC-0595635496D4}" sibTransId="{D7BF7F7B-7DF7-49BC-B238-CFAD860BB06B}"/>
    <dgm:cxn modelId="{BF55667A-D040-4688-B505-06AE72CA8345}" type="presOf" srcId="{89CD6F98-5B43-4211-8734-ACDA0F97C400}" destId="{2746176E-D30F-40C9-8910-79D0FD026DEF}" srcOrd="0" destOrd="0" presId="urn:microsoft.com/office/officeart/2005/8/layout/lProcess1"/>
    <dgm:cxn modelId="{EC0CE038-156E-485A-A33B-6B3EDA494C4A}" srcId="{30E8D5FB-00ED-47CE-8E0C-D9E88EE477A5}" destId="{ABAB6E8E-5406-47A5-A00B-2221ED854ADB}" srcOrd="1" destOrd="0" parTransId="{76C0ED07-5A50-4020-A14D-F7C8BC701EAB}" sibTransId="{0AE5481A-524B-434F-AFF1-5B81A043CFDB}"/>
    <dgm:cxn modelId="{1DD144F4-3AE9-4AD6-B818-DD8E0F29DAE7}" srcId="{30E8D5FB-00ED-47CE-8E0C-D9E88EE477A5}" destId="{89CD6F98-5B43-4211-8734-ACDA0F97C400}" srcOrd="3" destOrd="0" parTransId="{D5C6FB20-4AC4-4440-AA2D-FC88780DC87D}" sibTransId="{1443C651-EFED-4FE1-897F-3A0ABDB1EE4B}"/>
    <dgm:cxn modelId="{71A2B688-FBAB-4DC1-B02E-0CA2AC8A5D55}" srcId="{821636AD-F079-4B29-A488-2E4810E0FCFB}" destId="{7EAE9D5C-9D32-4C2D-9153-30DFA5681391}" srcOrd="3" destOrd="0" parTransId="{51705A83-97F9-412E-A5F7-627AF9E3E6B5}" sibTransId="{8EBA5FF1-5C55-4E00-8CC4-195ECC3CA762}"/>
    <dgm:cxn modelId="{1DF40284-44BD-4950-A460-2C21C70872E9}" type="presOf" srcId="{175FA217-9692-45E1-96FA-9689B90255C6}" destId="{C847DEFA-CB24-4DFE-81BE-702C5C436FD3}" srcOrd="0" destOrd="0" presId="urn:microsoft.com/office/officeart/2005/8/layout/lProcess1"/>
    <dgm:cxn modelId="{26397C8A-59B0-47AD-911C-2FDC0BB51A19}" type="presOf" srcId="{BF0064FD-596F-4CC6-8735-1B3A8C75FCFF}" destId="{EDAD300A-BDC6-4CF2-8936-B70CF6D866CE}" srcOrd="0" destOrd="0" presId="urn:microsoft.com/office/officeart/2005/8/layout/lProcess1"/>
    <dgm:cxn modelId="{4825FAF2-A77B-4FA0-9757-648C13186E50}" type="presOf" srcId="{061D10FF-2684-4244-B82C-73F2291E8E45}" destId="{CC583DA9-836E-4BDA-B173-17E153D8C7AA}" srcOrd="0" destOrd="0" presId="urn:microsoft.com/office/officeart/2005/8/layout/lProcess1"/>
    <dgm:cxn modelId="{2BCAFEC8-5A27-4A4F-947E-EC31A1533ED7}" srcId="{821636AD-F079-4B29-A488-2E4810E0FCFB}" destId="{F408AD92-999C-4209-B2EC-39143D965202}" srcOrd="2" destOrd="0" parTransId="{74B7A5D8-452B-4E76-BDD6-F20FAA0AAF3F}" sibTransId="{BF0064FD-596F-4CC6-8735-1B3A8C75FCFF}"/>
    <dgm:cxn modelId="{8EB6DE06-F797-4172-868D-931D946F3DA5}" type="presOf" srcId="{0AE5481A-524B-434F-AFF1-5B81A043CFDB}" destId="{6DC85B14-B4A5-4534-9D6F-9317BF39C621}" srcOrd="0" destOrd="0" presId="urn:microsoft.com/office/officeart/2005/8/layout/lProcess1"/>
    <dgm:cxn modelId="{BBB3B317-374C-4530-BDE6-289BE6150031}" type="presOf" srcId="{F5A2FAD3-A4AA-4F8E-BC14-0047DA4BF78E}" destId="{A31B71BE-1E76-4CDE-84FC-BC6344EE501C}" srcOrd="0" destOrd="0" presId="urn:microsoft.com/office/officeart/2005/8/layout/lProcess1"/>
    <dgm:cxn modelId="{B49402DF-163D-4B4E-BDFC-CBC95FB13B20}" type="presOf" srcId="{821636AD-F079-4B29-A488-2E4810E0FCFB}" destId="{EF067006-0FC3-410F-B5AA-A88D5BA71A74}" srcOrd="0" destOrd="0" presId="urn:microsoft.com/office/officeart/2005/8/layout/lProcess1"/>
    <dgm:cxn modelId="{993D7B64-AB1D-4606-8897-B8FC11C23126}" srcId="{061D10FF-2684-4244-B82C-73F2291E8E45}" destId="{30E8D5FB-00ED-47CE-8E0C-D9E88EE477A5}" srcOrd="0" destOrd="0" parTransId="{DDC323D1-26F6-4753-8391-CD3E7CE5FCD9}" sibTransId="{38E34AB1-6761-4976-8CD6-CF7A15A3945E}"/>
    <dgm:cxn modelId="{16E2F1DF-7F08-44C0-9908-BDC97154BC58}" type="presOf" srcId="{F408AD92-999C-4209-B2EC-39143D965202}" destId="{9F136782-AB34-455F-AA82-241BE804BC14}" srcOrd="0" destOrd="0" presId="urn:microsoft.com/office/officeart/2005/8/layout/lProcess1"/>
    <dgm:cxn modelId="{EA558597-F2C8-4FF8-86ED-74161E3FF0BD}" type="presOf" srcId="{9734E6C6-21C6-4C3A-8B03-0B36EC770547}" destId="{B55A48A9-DAEC-469B-962B-9990EE8F1BCC}" srcOrd="0" destOrd="0" presId="urn:microsoft.com/office/officeart/2005/8/layout/lProcess1"/>
    <dgm:cxn modelId="{B8E278A0-74CE-47F2-BEF0-4885F741D08D}" type="presOf" srcId="{740F0E32-4E0A-4B10-9699-D6B6E8160CC3}" destId="{3ABBB012-7BC9-4C3A-8FE2-E64FB46216E9}" srcOrd="0" destOrd="0" presId="urn:microsoft.com/office/officeart/2005/8/layout/lProcess1"/>
    <dgm:cxn modelId="{AF01A934-B2A1-4F6E-933E-73673CB07087}" srcId="{30E8D5FB-00ED-47CE-8E0C-D9E88EE477A5}" destId="{F5A2FAD3-A4AA-4F8E-BC14-0047DA4BF78E}" srcOrd="2" destOrd="0" parTransId="{6C4BF154-9A0D-4965-98F8-C356F43600EC}" sibTransId="{5C85B12D-482C-4B05-BFB5-D6C61D1D1F8D}"/>
    <dgm:cxn modelId="{67F49FD1-4559-4434-BE22-DC35F4DEE291}" srcId="{061D10FF-2684-4244-B82C-73F2291E8E45}" destId="{821636AD-F079-4B29-A488-2E4810E0FCFB}" srcOrd="1" destOrd="0" parTransId="{4D2D0C74-E152-462E-933A-85E6AFE8CC2F}" sibTransId="{B0500DD4-67A8-4654-BEC7-D1CC77606085}"/>
    <dgm:cxn modelId="{9143E05E-428D-4798-966D-BFD727C4CFEF}" type="presOf" srcId="{06B87033-7A75-429D-8617-E9153BBC1370}" destId="{79B8486A-831A-43D6-81F6-57E99B969BB2}" srcOrd="0" destOrd="0" presId="urn:microsoft.com/office/officeart/2005/8/layout/lProcess1"/>
    <dgm:cxn modelId="{5CDD5E3E-584C-4547-A900-ABFECC4874F8}" type="presOf" srcId="{8EBA5FF1-5C55-4E00-8CC4-195ECC3CA762}" destId="{3E7C39EB-EBC4-4815-A1A1-0710D4CBFC64}" srcOrd="0" destOrd="0" presId="urn:microsoft.com/office/officeart/2005/8/layout/lProcess1"/>
    <dgm:cxn modelId="{D6D072EE-4E18-4622-B282-7B52DAA80647}" type="presOf" srcId="{5C85B12D-482C-4B05-BFB5-D6C61D1D1F8D}" destId="{842F1BAC-E052-40E8-97DF-74A461FBC6A1}" srcOrd="0" destOrd="0" presId="urn:microsoft.com/office/officeart/2005/8/layout/lProcess1"/>
    <dgm:cxn modelId="{8E8F380A-4DAB-4649-ABEF-72506D0A20C4}" type="presOf" srcId="{44D0634A-D71B-49F7-8FB1-181C2CCF7518}" destId="{DE6FBC3F-C799-4154-8D97-92E10AFF0381}" srcOrd="0" destOrd="0" presId="urn:microsoft.com/office/officeart/2005/8/layout/lProcess1"/>
    <dgm:cxn modelId="{08533E90-1C3E-43E1-B538-6248F03FD1DD}" type="presOf" srcId="{D0E13FDA-6CA2-4042-BC49-CCA343CB02E4}" destId="{1B0F0EFC-73B7-460F-B5BF-5EC869A87ADE}" srcOrd="0" destOrd="0" presId="urn:microsoft.com/office/officeart/2005/8/layout/lProcess1"/>
    <dgm:cxn modelId="{E021FE0D-2C9A-48A0-B396-170909799994}" srcId="{821636AD-F079-4B29-A488-2E4810E0FCFB}" destId="{740F0E32-4E0A-4B10-9699-D6B6E8160CC3}" srcOrd="0" destOrd="0" parTransId="{06B87033-7A75-429D-8617-E9153BBC1370}" sibTransId="{1A524166-684A-4799-86EA-57C9AEA30910}"/>
    <dgm:cxn modelId="{A77F3C95-3E4F-4CF0-8DB6-8C1EAD01DCCA}" type="presOf" srcId="{D7BF7F7B-7DF7-49BC-B238-CFAD860BB06B}" destId="{58BEB881-5C8E-4318-B89F-8F6388678385}" srcOrd="0" destOrd="0" presId="urn:microsoft.com/office/officeart/2005/8/layout/lProcess1"/>
    <dgm:cxn modelId="{83D87EF3-266A-4DAA-BD17-7C28420EE40D}" type="presOf" srcId="{B0A5A74E-370B-453E-BAB6-03E0C76AD70A}" destId="{BCF47E79-587E-4472-A131-10BE9073436D}" srcOrd="0" destOrd="0" presId="urn:microsoft.com/office/officeart/2005/8/layout/lProcess1"/>
    <dgm:cxn modelId="{DDF0651E-958C-4784-9505-D99B748A2A4D}" type="presOf" srcId="{30E8D5FB-00ED-47CE-8E0C-D9E88EE477A5}" destId="{8426365B-DE1E-4F5D-A035-9B5E6DE0D9A0}" srcOrd="0" destOrd="0" presId="urn:microsoft.com/office/officeart/2005/8/layout/lProcess1"/>
    <dgm:cxn modelId="{DC9C4DE3-DDA1-4699-BC02-B4B66E39FC77}" type="presParOf" srcId="{CC583DA9-836E-4BDA-B173-17E153D8C7AA}" destId="{B534284B-F823-448F-91D5-7AD7E185FCFD}" srcOrd="0" destOrd="0" presId="urn:microsoft.com/office/officeart/2005/8/layout/lProcess1"/>
    <dgm:cxn modelId="{8CAB4BAF-3066-4769-9E10-446DC3633B8E}" type="presParOf" srcId="{B534284B-F823-448F-91D5-7AD7E185FCFD}" destId="{8426365B-DE1E-4F5D-A035-9B5E6DE0D9A0}" srcOrd="0" destOrd="0" presId="urn:microsoft.com/office/officeart/2005/8/layout/lProcess1"/>
    <dgm:cxn modelId="{88ECD5F2-FB78-464A-9336-DC3CBBB771AE}" type="presParOf" srcId="{B534284B-F823-448F-91D5-7AD7E185FCFD}" destId="{1B0F0EFC-73B7-460F-B5BF-5EC869A87ADE}" srcOrd="1" destOrd="0" presId="urn:microsoft.com/office/officeart/2005/8/layout/lProcess1"/>
    <dgm:cxn modelId="{9CE132FD-E155-4621-813D-CFA6B89213C3}" type="presParOf" srcId="{B534284B-F823-448F-91D5-7AD7E185FCFD}" destId="{DE6FBC3F-C799-4154-8D97-92E10AFF0381}" srcOrd="2" destOrd="0" presId="urn:microsoft.com/office/officeart/2005/8/layout/lProcess1"/>
    <dgm:cxn modelId="{C8997B72-883B-410D-939B-74A9D85E4EFA}" type="presParOf" srcId="{B534284B-F823-448F-91D5-7AD7E185FCFD}" destId="{C847DEFA-CB24-4DFE-81BE-702C5C436FD3}" srcOrd="3" destOrd="0" presId="urn:microsoft.com/office/officeart/2005/8/layout/lProcess1"/>
    <dgm:cxn modelId="{BD93B632-9102-4BE2-AAA7-CF9DE1A158F9}" type="presParOf" srcId="{B534284B-F823-448F-91D5-7AD7E185FCFD}" destId="{A06F0162-5B16-4311-9B29-F8AD094921FB}" srcOrd="4" destOrd="0" presId="urn:microsoft.com/office/officeart/2005/8/layout/lProcess1"/>
    <dgm:cxn modelId="{3DD5E86F-6ABC-4E2B-929F-CA3B2E12289C}" type="presParOf" srcId="{B534284B-F823-448F-91D5-7AD7E185FCFD}" destId="{6DC85B14-B4A5-4534-9D6F-9317BF39C621}" srcOrd="5" destOrd="0" presId="urn:microsoft.com/office/officeart/2005/8/layout/lProcess1"/>
    <dgm:cxn modelId="{7D82FA97-3C70-416B-AD85-ACAE3500A98D}" type="presParOf" srcId="{B534284B-F823-448F-91D5-7AD7E185FCFD}" destId="{A31B71BE-1E76-4CDE-84FC-BC6344EE501C}" srcOrd="6" destOrd="0" presId="urn:microsoft.com/office/officeart/2005/8/layout/lProcess1"/>
    <dgm:cxn modelId="{CF40684C-164B-4743-AD86-2D0EE136AEDC}" type="presParOf" srcId="{B534284B-F823-448F-91D5-7AD7E185FCFD}" destId="{842F1BAC-E052-40E8-97DF-74A461FBC6A1}" srcOrd="7" destOrd="0" presId="urn:microsoft.com/office/officeart/2005/8/layout/lProcess1"/>
    <dgm:cxn modelId="{94035FB9-67CC-4385-80A9-0F154D3455B5}" type="presParOf" srcId="{B534284B-F823-448F-91D5-7AD7E185FCFD}" destId="{2746176E-D30F-40C9-8910-79D0FD026DEF}" srcOrd="8" destOrd="0" presId="urn:microsoft.com/office/officeart/2005/8/layout/lProcess1"/>
    <dgm:cxn modelId="{17C722BF-888D-40FD-89B6-2F75DADDE081}" type="presParOf" srcId="{CC583DA9-836E-4BDA-B173-17E153D8C7AA}" destId="{793B2E61-84F1-4418-9FE0-0B69F37F6C93}" srcOrd="1" destOrd="0" presId="urn:microsoft.com/office/officeart/2005/8/layout/lProcess1"/>
    <dgm:cxn modelId="{A9CCDA51-A807-41A3-AB4F-BAFE8B97FD05}" type="presParOf" srcId="{CC583DA9-836E-4BDA-B173-17E153D8C7AA}" destId="{2DED5F1A-23B4-42AC-BA3D-859F8BD93E92}" srcOrd="2" destOrd="0" presId="urn:microsoft.com/office/officeart/2005/8/layout/lProcess1"/>
    <dgm:cxn modelId="{D6EA8391-1D19-42C1-BB71-F3D59EB5AA07}" type="presParOf" srcId="{2DED5F1A-23B4-42AC-BA3D-859F8BD93E92}" destId="{EF067006-0FC3-410F-B5AA-A88D5BA71A74}" srcOrd="0" destOrd="0" presId="urn:microsoft.com/office/officeart/2005/8/layout/lProcess1"/>
    <dgm:cxn modelId="{C205C178-73A5-46B6-89DF-F0DCEE96728A}" type="presParOf" srcId="{2DED5F1A-23B4-42AC-BA3D-859F8BD93E92}" destId="{79B8486A-831A-43D6-81F6-57E99B969BB2}" srcOrd="1" destOrd="0" presId="urn:microsoft.com/office/officeart/2005/8/layout/lProcess1"/>
    <dgm:cxn modelId="{9C30EED1-BE41-4D2E-8B75-210E4C14DE00}" type="presParOf" srcId="{2DED5F1A-23B4-42AC-BA3D-859F8BD93E92}" destId="{3ABBB012-7BC9-4C3A-8FE2-E64FB46216E9}" srcOrd="2" destOrd="0" presId="urn:microsoft.com/office/officeart/2005/8/layout/lProcess1"/>
    <dgm:cxn modelId="{2FE8AB2E-2FC6-47CA-8AB1-056224330189}" type="presParOf" srcId="{2DED5F1A-23B4-42AC-BA3D-859F8BD93E92}" destId="{48DE7C01-D111-47B9-BA1E-30EF13F22468}" srcOrd="3" destOrd="0" presId="urn:microsoft.com/office/officeart/2005/8/layout/lProcess1"/>
    <dgm:cxn modelId="{F0C72CFD-EDA2-4CF6-8DA7-95A06B666115}" type="presParOf" srcId="{2DED5F1A-23B4-42AC-BA3D-859F8BD93E92}" destId="{B55A48A9-DAEC-469B-962B-9990EE8F1BCC}" srcOrd="4" destOrd="0" presId="urn:microsoft.com/office/officeart/2005/8/layout/lProcess1"/>
    <dgm:cxn modelId="{23899289-88E5-47C4-86F2-51DD13C3CD5E}" type="presParOf" srcId="{2DED5F1A-23B4-42AC-BA3D-859F8BD93E92}" destId="{58BEB881-5C8E-4318-B89F-8F6388678385}" srcOrd="5" destOrd="0" presId="urn:microsoft.com/office/officeart/2005/8/layout/lProcess1"/>
    <dgm:cxn modelId="{2E8511EF-9560-4F1E-B99E-91A2D37D1F05}" type="presParOf" srcId="{2DED5F1A-23B4-42AC-BA3D-859F8BD93E92}" destId="{9F136782-AB34-455F-AA82-241BE804BC14}" srcOrd="6" destOrd="0" presId="urn:microsoft.com/office/officeart/2005/8/layout/lProcess1"/>
    <dgm:cxn modelId="{F7808724-9F0E-466D-BF56-81964D86BC89}" type="presParOf" srcId="{2DED5F1A-23B4-42AC-BA3D-859F8BD93E92}" destId="{EDAD300A-BDC6-4CF2-8936-B70CF6D866CE}" srcOrd="7" destOrd="0" presId="urn:microsoft.com/office/officeart/2005/8/layout/lProcess1"/>
    <dgm:cxn modelId="{B6445CE0-6F67-43C9-B274-DCA94AAD0B14}" type="presParOf" srcId="{2DED5F1A-23B4-42AC-BA3D-859F8BD93E92}" destId="{419A157F-75A6-4B83-BEB0-BA45A4BDDEF8}" srcOrd="8" destOrd="0" presId="urn:microsoft.com/office/officeart/2005/8/layout/lProcess1"/>
    <dgm:cxn modelId="{FC75743B-760A-4D66-8561-06369A0BFBDF}" type="presParOf" srcId="{2DED5F1A-23B4-42AC-BA3D-859F8BD93E92}" destId="{3E7C39EB-EBC4-4815-A1A1-0710D4CBFC64}" srcOrd="9" destOrd="0" presId="urn:microsoft.com/office/officeart/2005/8/layout/lProcess1"/>
    <dgm:cxn modelId="{362C19B9-3B36-4DA0-A6A2-9AB74BF8722B}" type="presParOf" srcId="{2DED5F1A-23B4-42AC-BA3D-859F8BD93E92}" destId="{BCF47E79-587E-4472-A131-10BE9073436D}" srcOrd="10" destOrd="0" presId="urn:microsoft.com/office/officeart/2005/8/layout/lProcess1"/>
  </dgm:cxnLst>
  <dgm:bg/>
  <dgm:whole/>
</dgm:dataModel>
</file>

<file path=ppt/diagrams/layout1.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DA76225-D6B1-44F0-9C37-2C36DDED7FC5}" type="datetimeFigureOut">
              <a:rPr lang="en-US" smtClean="0"/>
              <a:pPr/>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C452F1-9D14-41A0-B52C-E6430D96A5C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A76225-D6B1-44F0-9C37-2C36DDED7FC5}" type="datetimeFigureOut">
              <a:rPr lang="en-US" smtClean="0"/>
              <a:pPr/>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C452F1-9D14-41A0-B52C-E6430D96A5C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A76225-D6B1-44F0-9C37-2C36DDED7FC5}" type="datetimeFigureOut">
              <a:rPr lang="en-US" smtClean="0"/>
              <a:pPr/>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C452F1-9D14-41A0-B52C-E6430D96A5C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A76225-D6B1-44F0-9C37-2C36DDED7FC5}" type="datetimeFigureOut">
              <a:rPr lang="en-US" smtClean="0"/>
              <a:pPr/>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C452F1-9D14-41A0-B52C-E6430D96A5C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DA76225-D6B1-44F0-9C37-2C36DDED7FC5}" type="datetimeFigureOut">
              <a:rPr lang="en-US" smtClean="0"/>
              <a:pPr/>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C452F1-9D14-41A0-B52C-E6430D96A5C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DA76225-D6B1-44F0-9C37-2C36DDED7FC5}" type="datetimeFigureOut">
              <a:rPr lang="en-US" smtClean="0"/>
              <a:pPr/>
              <a:t>1/24/2012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C452F1-9D14-41A0-B52C-E6430D96A5C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DA76225-D6B1-44F0-9C37-2C36DDED7FC5}" type="datetimeFigureOut">
              <a:rPr lang="en-US" smtClean="0"/>
              <a:pPr/>
              <a:t>1/24/2012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C452F1-9D14-41A0-B52C-E6430D96A5C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DA76225-D6B1-44F0-9C37-2C36DDED7FC5}" type="datetimeFigureOut">
              <a:rPr lang="en-US" smtClean="0"/>
              <a:pPr/>
              <a:t>1/24/2012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C452F1-9D14-41A0-B52C-E6430D96A5C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A76225-D6B1-44F0-9C37-2C36DDED7FC5}" type="datetimeFigureOut">
              <a:rPr lang="en-US" smtClean="0"/>
              <a:pPr/>
              <a:t>1/24/2012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C452F1-9D14-41A0-B52C-E6430D96A5C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A76225-D6B1-44F0-9C37-2C36DDED7FC5}" type="datetimeFigureOut">
              <a:rPr lang="en-US" smtClean="0"/>
              <a:pPr/>
              <a:t>1/24/2012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C452F1-9D14-41A0-B52C-E6430D96A5C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A76225-D6B1-44F0-9C37-2C36DDED7FC5}" type="datetimeFigureOut">
              <a:rPr lang="en-US" smtClean="0"/>
              <a:pPr/>
              <a:t>1/24/2012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C452F1-9D14-41A0-B52C-E6430D96A5C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bright="44000" contrast="-78000"/>
          </a:blip>
          <a:srcRect/>
          <a:stretch>
            <a:fillRect t="-45000" b="-45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Comic Sans MS" pitchFamily="66" charset="0"/>
              </a:defRPr>
            </a:lvl1pPr>
          </a:lstStyle>
          <a:p>
            <a:fld id="{5DA76225-D6B1-44F0-9C37-2C36DDED7FC5}" type="datetimeFigureOut">
              <a:rPr lang="en-US" smtClean="0"/>
              <a:pPr/>
              <a:t>1/24/2012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Comic Sans MS" pitchFamily="66" charset="0"/>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Comic Sans MS" pitchFamily="66" charset="0"/>
              </a:defRPr>
            </a:lvl1pPr>
          </a:lstStyle>
          <a:p>
            <a:fld id="{B6C452F1-9D14-41A0-B52C-E6430D96A5C2}"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Comic Sans MS" pitchFamily="66"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Comic Sans MS" pitchFamily="66"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Comic Sans MS" pitchFamily="66"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Comic Sans MS" pitchFamily="66"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omic Sans MS" pitchFamily="66"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omic Sans MS"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http://www.fda.gov./medwatch/"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sr-Cyrl-CS" b="1" dirty="0">
                <a:latin typeface="Calibri" pitchFamily="34" charset="0"/>
              </a:rPr>
              <a:t>НЕЖЕЉЕНА ДЕЈСТВА ЛЕКОВА</a:t>
            </a:r>
            <a:endParaRPr lang="en-US" dirty="0">
              <a:latin typeface="Calibri" pitchFamily="34" charset="0"/>
            </a:endParaRPr>
          </a:p>
        </p:txBody>
      </p:sp>
      <p:sp>
        <p:nvSpPr>
          <p:cNvPr id="3" name="Subtitle 2"/>
          <p:cNvSpPr>
            <a:spLocks noGrp="1"/>
          </p:cNvSpPr>
          <p:nvPr>
            <p:ph type="subTitle" idx="1"/>
          </p:nvPr>
        </p:nvSpPr>
        <p:spPr/>
        <p:txBody>
          <a:bodyPr/>
          <a:lstStyle/>
          <a:p>
            <a:r>
              <a:rPr lang="sr-Cyrl-CS" dirty="0">
                <a:solidFill>
                  <a:schemeClr val="tx1"/>
                </a:solidFill>
                <a:latin typeface="Calibri" pitchFamily="34" charset="0"/>
              </a:rPr>
              <a:t>п</a:t>
            </a:r>
            <a:r>
              <a:rPr lang="sr-Cyrl-CS" dirty="0" smtClean="0">
                <a:solidFill>
                  <a:schemeClr val="tx1"/>
                </a:solidFill>
                <a:latin typeface="Calibri" pitchFamily="34" charset="0"/>
              </a:rPr>
              <a:t>роф. др </a:t>
            </a:r>
            <a:r>
              <a:rPr lang="sr-Cyrl-CS" smtClean="0">
                <a:solidFill>
                  <a:schemeClr val="tx1"/>
                </a:solidFill>
                <a:latin typeface="Calibri" pitchFamily="34" charset="0"/>
              </a:rPr>
              <a:t>Слободан </a:t>
            </a:r>
            <a:r>
              <a:rPr lang="sr-Cyrl-CS" smtClean="0">
                <a:solidFill>
                  <a:schemeClr val="tx1"/>
                </a:solidFill>
                <a:latin typeface="Calibri" pitchFamily="34" charset="0"/>
              </a:rPr>
              <a:t>Јанковић</a:t>
            </a:r>
            <a:endParaRPr lang="sr-Cyrl-CS" dirty="0" smtClean="0">
              <a:solidFill>
                <a:schemeClr val="tx1"/>
              </a:solidFill>
              <a:latin typeface="Calibri"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534400" cy="5410200"/>
          </a:xfrm>
        </p:spPr>
        <p:txBody>
          <a:bodyPr rtlCol="0">
            <a:normAutofit fontScale="77500" lnSpcReduction="20000"/>
          </a:bodyPr>
          <a:lstStyle/>
          <a:p>
            <a:pPr marL="274320" indent="-274320" eaLnBrk="1" fontAlgn="auto" hangingPunct="1">
              <a:spcAft>
                <a:spcPts val="0"/>
              </a:spcAft>
              <a:buFont typeface="Wingdings 2" pitchFamily="18" charset="2"/>
              <a:buNone/>
              <a:defRPr/>
            </a:pPr>
            <a:r>
              <a:rPr lang="sr-Cyrl-CS" sz="2900" dirty="0" smtClean="0">
                <a:solidFill>
                  <a:schemeClr val="tx2">
                    <a:lumMod val="75000"/>
                  </a:schemeClr>
                </a:solidFill>
                <a:latin typeface="Calibri" pitchFamily="34" charset="0"/>
              </a:rPr>
              <a:t>Механизам настанка нежељених дејстава типа А подразумева претерану или асинхрону активацију рецептора на које лек делује и када изазива жељено дејство, због кога је и примењен. Због претеране или асинхроне активације лек ће пореметити физиолошке функције организма, и довести до оштећења.</a:t>
            </a:r>
          </a:p>
          <a:p>
            <a:pPr marL="274320" indent="-274320" eaLnBrk="1" fontAlgn="auto" hangingPunct="1">
              <a:spcAft>
                <a:spcPts val="0"/>
              </a:spcAft>
              <a:buFont typeface="Wingdings 2" pitchFamily="18" charset="2"/>
              <a:buNone/>
              <a:defRPr/>
            </a:pPr>
            <a:endParaRPr lang="sr-Cyrl-CS" sz="1100" dirty="0" smtClean="0">
              <a:solidFill>
                <a:schemeClr val="tx2">
                  <a:lumMod val="75000"/>
                </a:schemeClr>
              </a:solidFill>
              <a:latin typeface="Calibri" pitchFamily="34" charset="0"/>
            </a:endParaRPr>
          </a:p>
          <a:p>
            <a:pPr marL="274320" indent="-274320" eaLnBrk="1" fontAlgn="auto" hangingPunct="1">
              <a:spcAft>
                <a:spcPts val="0"/>
              </a:spcAft>
              <a:buFont typeface="Wingdings 2" pitchFamily="18" charset="2"/>
              <a:buNone/>
              <a:defRPr/>
            </a:pPr>
            <a:r>
              <a:rPr lang="sr-Cyrl-CS" sz="2600" dirty="0" smtClean="0">
                <a:solidFill>
                  <a:schemeClr val="tx2">
                    <a:lumMod val="75000"/>
                  </a:schemeClr>
                </a:solidFill>
                <a:latin typeface="Calibri" pitchFamily="34" charset="0"/>
              </a:rPr>
              <a:t> Класичан пример нежељених дејстава типа А су бројна нежељена дејства која могу имати кардиотонички гликозиди. Ови лекови инхибирају активност натријум-калијум АТП-азе, мембранске „пумпе“ која избацује натријум, а убацује калијум у ћелије. Делимична деполаризација мембране ћелије до које долази због инхибиције натријум-калијум АТП-азе омогућава ефикаснији улазак калцијума у ћелије миокарда и снажнију контракцију. Међутим, натријум-калијум АТП-аза се налази и у мембрани већине других ћелија хуманог организма. Кардиотонички гликозиди неселективно инхибирају ову пумпу и у ћелијама других ткива, као што је нервно, на пример. Дакле, због истог механизма дејства којим кардиотоници делују на миокард, доћи ће до поремећаја рада натријум-калијум пумпе у нервном ткиву, делимичне деполаризације и активације неурона. Последице активације неурона могу бити конфузно стање, психичке манифестације налик на оне које се јављају код психоза, виђење жутог халоа око предмета, и друга нежељена дејства.</a:t>
            </a:r>
            <a:endParaRPr lang="en-US" sz="2600" dirty="0" smtClean="0">
              <a:solidFill>
                <a:schemeClr val="tx2">
                  <a:lumMod val="75000"/>
                </a:schemeClr>
              </a:solidFill>
              <a:latin typeface="Calibri" pitchFamily="34" charset="0"/>
            </a:endParaRPr>
          </a:p>
          <a:p>
            <a:pPr marL="274320" indent="-274320" eaLnBrk="1" fontAlgn="auto" hangingPunct="1">
              <a:spcAft>
                <a:spcPts val="0"/>
              </a:spcAft>
              <a:buFont typeface="Wingdings 2"/>
              <a:buChar char=""/>
              <a:defRPr/>
            </a:pPr>
            <a:endParaRPr lang="en-US" dirty="0" smtClean="0"/>
          </a:p>
        </p:txBody>
      </p:sp>
      <p:sp>
        <p:nvSpPr>
          <p:cNvPr id="44034" name="Title 1"/>
          <p:cNvSpPr>
            <a:spLocks noGrp="1"/>
          </p:cNvSpPr>
          <p:nvPr>
            <p:ph type="title"/>
          </p:nvPr>
        </p:nvSpPr>
        <p:spPr>
          <a:xfrm>
            <a:off x="457200" y="152400"/>
            <a:ext cx="8229600" cy="990600"/>
          </a:xfrm>
        </p:spPr>
        <p:txBody>
          <a:bodyPr>
            <a:normAutofit/>
          </a:bodyPr>
          <a:lstStyle/>
          <a:p>
            <a:pPr algn="ctr" eaLnBrk="1" fontAlgn="auto" hangingPunct="1">
              <a:spcAft>
                <a:spcPts val="0"/>
              </a:spcAft>
              <a:defRPr/>
            </a:pPr>
            <a:r>
              <a:rPr lang="sr-Cyrl-CS" sz="4000" b="1" smtClean="0">
                <a:solidFill>
                  <a:srgbClr val="C00000"/>
                </a:solidFill>
                <a:latin typeface="Calibri" pitchFamily="34" charset="0"/>
              </a:rPr>
              <a:t>Нежељене реакције А типа</a:t>
            </a:r>
            <a:endParaRPr sz="4000" b="1" smtClean="0">
              <a:solidFill>
                <a:srgbClr val="C00000"/>
              </a:solidFill>
              <a:latin typeface="Calibri"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4572000"/>
          </a:xfrm>
        </p:spPr>
        <p:txBody>
          <a:bodyPr rtlCol="0">
            <a:noAutofit/>
          </a:bodyPr>
          <a:lstStyle/>
          <a:p>
            <a:pPr marL="274320" indent="-274320" eaLnBrk="1" fontAlgn="auto" hangingPunct="1">
              <a:spcAft>
                <a:spcPts val="0"/>
              </a:spcAft>
              <a:buFont typeface="Wingdings 2" pitchFamily="18" charset="2"/>
              <a:buNone/>
              <a:defRPr/>
            </a:pPr>
            <a:r>
              <a:rPr lang="sr-Cyrl-CS" sz="1800" dirty="0" smtClean="0">
                <a:latin typeface="Calibri" pitchFamily="34" charset="0"/>
              </a:rPr>
              <a:t>На учесталост појаве нежељених дејстава типа А може утицати више фактора:</a:t>
            </a:r>
          </a:p>
          <a:p>
            <a:pPr marL="274320" indent="-274320" eaLnBrk="1" fontAlgn="auto" hangingPunct="1">
              <a:spcAft>
                <a:spcPts val="0"/>
              </a:spcAft>
              <a:buFont typeface="Wingdings 2" pitchFamily="18" charset="2"/>
              <a:buNone/>
              <a:defRPr/>
            </a:pPr>
            <a:r>
              <a:rPr lang="sr-Cyrl-CS" sz="1800" b="1" dirty="0" smtClean="0">
                <a:solidFill>
                  <a:srgbClr val="C00000"/>
                </a:solidFill>
                <a:latin typeface="Calibri" pitchFamily="34" charset="0"/>
              </a:rPr>
              <a:t>Старост</a:t>
            </a:r>
            <a:r>
              <a:rPr lang="sr-Cyrl-CS" sz="1800" dirty="0" smtClean="0">
                <a:solidFill>
                  <a:schemeClr val="tx2">
                    <a:lumMod val="75000"/>
                  </a:schemeClr>
                </a:solidFill>
                <a:latin typeface="Calibri" pitchFamily="34" charset="0"/>
              </a:rPr>
              <a:t> </a:t>
            </a:r>
            <a:r>
              <a:rPr lang="sr-Cyrl-CS" sz="1800" dirty="0" smtClean="0">
                <a:latin typeface="Calibri" pitchFamily="34" charset="0"/>
              </a:rPr>
              <a:t>пацијента је веома значајан фактор. Централна нежељена дејства кардиотоника чешће јављају код старих особа, јер је централни нервни систем старих због атрофије и губитка неурона знатно осетљивији на блокаду натријум-калијум АТП-азе и активацију неурона. </a:t>
            </a:r>
          </a:p>
          <a:p>
            <a:pPr marL="274320" indent="-274320" eaLnBrk="1" fontAlgn="auto" hangingPunct="1">
              <a:spcAft>
                <a:spcPts val="0"/>
              </a:spcAft>
              <a:buFont typeface="Wingdings 2" pitchFamily="18" charset="2"/>
              <a:buNone/>
              <a:defRPr/>
            </a:pPr>
            <a:r>
              <a:rPr lang="sr-Cyrl-CS" sz="1800" b="1" dirty="0" smtClean="0">
                <a:solidFill>
                  <a:srgbClr val="C00000"/>
                </a:solidFill>
                <a:latin typeface="Calibri" pitchFamily="34" charset="0"/>
              </a:rPr>
              <a:t>Способност организма да излучи унети лек</a:t>
            </a:r>
            <a:r>
              <a:rPr lang="sr-Cyrl-CS" sz="1800" dirty="0" smtClean="0">
                <a:solidFill>
                  <a:srgbClr val="C00000"/>
                </a:solidFill>
                <a:latin typeface="Calibri" pitchFamily="34" charset="0"/>
              </a:rPr>
              <a:t> </a:t>
            </a:r>
            <a:r>
              <a:rPr lang="sr-Cyrl-CS" sz="1800" dirty="0" smtClean="0">
                <a:latin typeface="Calibri" pitchFamily="34" charset="0"/>
              </a:rPr>
              <a:t>такође ће утицати на могућност да се испоље нежељена дејства. Особа са умереном или тешком инсуфицијенцијом бубрега је далеко више склона да доживи оштећење слуха када јој се примени неки аминогликозидни антибиотик него особа са нормалном функцијом бубрега. </a:t>
            </a:r>
          </a:p>
          <a:p>
            <a:pPr marL="274320" indent="-274320" eaLnBrk="1" fontAlgn="auto" hangingPunct="1">
              <a:spcAft>
                <a:spcPts val="0"/>
              </a:spcAft>
              <a:buFont typeface="Wingdings 2" pitchFamily="18" charset="2"/>
              <a:buNone/>
              <a:defRPr/>
            </a:pPr>
            <a:r>
              <a:rPr lang="sr-Cyrl-CS" sz="1800" b="1" dirty="0" smtClean="0">
                <a:solidFill>
                  <a:srgbClr val="C00000"/>
                </a:solidFill>
                <a:latin typeface="Calibri" pitchFamily="34" charset="0"/>
              </a:rPr>
              <a:t>Генетски дефект</a:t>
            </a:r>
            <a:r>
              <a:rPr lang="sr-Cyrl-CS" sz="1800" dirty="0" smtClean="0">
                <a:solidFill>
                  <a:schemeClr val="tx2">
                    <a:lumMod val="75000"/>
                  </a:schemeClr>
                </a:solidFill>
                <a:latin typeface="Calibri" pitchFamily="34" charset="0"/>
              </a:rPr>
              <a:t> </a:t>
            </a:r>
            <a:r>
              <a:rPr lang="sr-Cyrl-CS" sz="1800" dirty="0" smtClean="0">
                <a:latin typeface="Calibri" pitchFamily="34" charset="0"/>
              </a:rPr>
              <a:t>који смањује активност ензима што учествују у метаболизму лека ће такође значајно повећати могућност настанка нежељеног дејства тог лека. Тако особе које због мутација имају смањену активност ензима ацетилазе у јетри знатно спорије метаболишу хидралазин, директни вазодилататор који се користи у лечењу хипертензије у трудноћи. Код таквих особа уобичајена доза хидралазина ће довести до претераног пада притиска, тј. до хипотензије као нежељеног дејства, јер ће се у организму накупити већа количина лека, која ће испољити већи ефекат.</a:t>
            </a:r>
            <a:endParaRPr lang="en-US" sz="1800" dirty="0" smtClean="0">
              <a:latin typeface="Calibri" pitchFamily="34" charset="0"/>
            </a:endParaRPr>
          </a:p>
          <a:p>
            <a:pPr marL="274320" indent="-274320" eaLnBrk="1" fontAlgn="auto" hangingPunct="1">
              <a:spcAft>
                <a:spcPts val="0"/>
              </a:spcAft>
              <a:buFont typeface="Wingdings 2"/>
              <a:buChar char=""/>
              <a:defRPr/>
            </a:pPr>
            <a:endParaRPr lang="en-US" sz="1800" dirty="0" smtClean="0">
              <a:solidFill>
                <a:schemeClr val="tx2">
                  <a:lumMod val="75000"/>
                </a:schemeClr>
              </a:solidFill>
            </a:endParaRPr>
          </a:p>
        </p:txBody>
      </p:sp>
      <p:sp>
        <p:nvSpPr>
          <p:cNvPr id="45058" name="Title 1"/>
          <p:cNvSpPr>
            <a:spLocks noGrp="1"/>
          </p:cNvSpPr>
          <p:nvPr>
            <p:ph type="title"/>
          </p:nvPr>
        </p:nvSpPr>
        <p:spPr>
          <a:xfrm>
            <a:off x="457200" y="152400"/>
            <a:ext cx="8229600" cy="838200"/>
          </a:xfrm>
        </p:spPr>
        <p:txBody>
          <a:bodyPr/>
          <a:lstStyle/>
          <a:p>
            <a:pPr algn="ctr" eaLnBrk="1" fontAlgn="auto" hangingPunct="1">
              <a:spcAft>
                <a:spcPts val="0"/>
              </a:spcAft>
              <a:defRPr/>
            </a:pPr>
            <a:r>
              <a:rPr lang="sr-Cyrl-CS" sz="3600" b="1" smtClean="0">
                <a:solidFill>
                  <a:srgbClr val="C00000"/>
                </a:solidFill>
                <a:latin typeface="Calibri" pitchFamily="34" charset="0"/>
              </a:rPr>
              <a:t>Фактори који утичу на НР типа А</a:t>
            </a:r>
            <a:endParaRPr sz="3600" b="1" smtClean="0">
              <a:solidFill>
                <a:srgbClr val="C00000"/>
              </a:solidFill>
              <a:latin typeface="Calibri"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5105400"/>
          </a:xfrm>
        </p:spPr>
        <p:txBody>
          <a:bodyPr rtlCol="0">
            <a:normAutofit fontScale="70000" lnSpcReduction="20000"/>
          </a:bodyPr>
          <a:lstStyle/>
          <a:p>
            <a:pPr marL="274320" indent="-274320" eaLnBrk="1" fontAlgn="auto" hangingPunct="1">
              <a:spcAft>
                <a:spcPts val="0"/>
              </a:spcAft>
              <a:buFont typeface="Wingdings 2" pitchFamily="18" charset="2"/>
              <a:buNone/>
              <a:defRPr/>
            </a:pPr>
            <a:r>
              <a:rPr lang="sr-Cyrl-CS" b="1" dirty="0" smtClean="0">
                <a:solidFill>
                  <a:srgbClr val="C00000"/>
                </a:solidFill>
                <a:latin typeface="Calibri" pitchFamily="34" charset="0"/>
              </a:rPr>
              <a:t>Интеракције лекова</a:t>
            </a:r>
            <a:r>
              <a:rPr lang="sr-Cyrl-CS" b="1" dirty="0" smtClean="0">
                <a:solidFill>
                  <a:schemeClr val="tx2">
                    <a:lumMod val="75000"/>
                  </a:schemeClr>
                </a:solidFill>
                <a:latin typeface="Calibri" pitchFamily="34" charset="0"/>
              </a:rPr>
              <a:t> </a:t>
            </a:r>
            <a:r>
              <a:rPr lang="sr-Cyrl-CS" dirty="0" smtClean="0">
                <a:solidFill>
                  <a:schemeClr val="tx2">
                    <a:lumMod val="75000"/>
                  </a:schemeClr>
                </a:solidFill>
                <a:latin typeface="Calibri" pitchFamily="34" charset="0"/>
              </a:rPr>
              <a:t>такође могу бити фактор који ће допринети појави нежељених реакција тип А. </a:t>
            </a:r>
          </a:p>
          <a:p>
            <a:pPr marL="274320" indent="-274320" eaLnBrk="1" fontAlgn="auto" hangingPunct="1">
              <a:spcAft>
                <a:spcPts val="0"/>
              </a:spcAft>
              <a:buFont typeface="Wingdings 2" pitchFamily="18" charset="2"/>
              <a:buNone/>
              <a:defRPr/>
            </a:pPr>
            <a:endParaRPr lang="sr-Cyrl-CS" sz="1600" dirty="0" smtClean="0">
              <a:solidFill>
                <a:schemeClr val="tx2">
                  <a:lumMod val="75000"/>
                </a:schemeClr>
              </a:solidFill>
              <a:latin typeface="Calibri" pitchFamily="34" charset="0"/>
            </a:endParaRPr>
          </a:p>
          <a:p>
            <a:pPr marL="274320" indent="-274320" eaLnBrk="1" fontAlgn="auto" hangingPunct="1">
              <a:spcAft>
                <a:spcPts val="0"/>
              </a:spcAft>
              <a:buFont typeface="Wingdings 2" pitchFamily="18" charset="2"/>
              <a:buNone/>
              <a:defRPr/>
            </a:pPr>
            <a:r>
              <a:rPr lang="sr-Cyrl-CS" dirty="0" smtClean="0">
                <a:solidFill>
                  <a:schemeClr val="tx2">
                    <a:lumMod val="75000"/>
                  </a:schemeClr>
                </a:solidFill>
                <a:latin typeface="Calibri" pitchFamily="34" charset="0"/>
              </a:rPr>
              <a:t>	</a:t>
            </a:r>
            <a:r>
              <a:rPr lang="sr-Cyrl-CS" sz="3100" dirty="0" smtClean="0">
                <a:solidFill>
                  <a:schemeClr val="tx2">
                    <a:lumMod val="75000"/>
                  </a:schemeClr>
                </a:solidFill>
                <a:latin typeface="Calibri" pitchFamily="34" charset="0"/>
              </a:rPr>
              <a:t>Један од најпознатијих примера је интеракција антихистаминика терфенадина и антибиотика еритромицина. Терфенадин и еритромицин се метаболишу у јетри преко цитохрома ЦИП3А4, али еритромицин има својство и да инхибира овај ензим. Код истовремен примене ова два лека, еритромицин ће инхибирати цитохром ЦИП3А4 и тиме јако успорити елиминацију терфенадина. Због тога ће се терфенадин нагомилати у организму и знатно јаче деловати на миокард, ометајући процес реполаризације комора и продужавајући </a:t>
            </a:r>
            <a:r>
              <a:rPr lang="en-US" sz="3100" dirty="0" smtClean="0">
                <a:solidFill>
                  <a:schemeClr val="tx2">
                    <a:lumMod val="75000"/>
                  </a:schemeClr>
                </a:solidFill>
                <a:latin typeface="Calibri" pitchFamily="34" charset="0"/>
              </a:rPr>
              <a:t>QT</a:t>
            </a:r>
            <a:r>
              <a:rPr lang="sr-Cyrl-CS" sz="3100" dirty="0" smtClean="0">
                <a:solidFill>
                  <a:schemeClr val="tx2">
                    <a:lumMod val="75000"/>
                  </a:schemeClr>
                </a:solidFill>
                <a:latin typeface="Calibri" pitchFamily="34" charset="0"/>
              </a:rPr>
              <a:t> интервал; као последица продужетка </a:t>
            </a:r>
            <a:r>
              <a:rPr lang="en-US" sz="3100" dirty="0" smtClean="0">
                <a:solidFill>
                  <a:schemeClr val="tx2">
                    <a:lumMod val="75000"/>
                  </a:schemeClr>
                </a:solidFill>
                <a:latin typeface="Calibri" pitchFamily="34" charset="0"/>
              </a:rPr>
              <a:t>QT</a:t>
            </a:r>
            <a:r>
              <a:rPr lang="sr-Cyrl-CS" sz="3100" dirty="0" smtClean="0">
                <a:solidFill>
                  <a:schemeClr val="tx2">
                    <a:lumMod val="75000"/>
                  </a:schemeClr>
                </a:solidFill>
                <a:latin typeface="Calibri" pitchFamily="34" charset="0"/>
              </a:rPr>
              <a:t> интервала, може настати коморска тахикардија и прећи у фибрилацију. Дакле, због интеракције са еритромицином, терфенадин се накупља у организму и испољава свој ефекат на мембрански потенцијал много интензивније него иначе, доводећи до нежељеног дејства.</a:t>
            </a:r>
            <a:endParaRPr lang="en-US" sz="3100" dirty="0" smtClean="0">
              <a:solidFill>
                <a:schemeClr val="tx2">
                  <a:lumMod val="75000"/>
                </a:schemeClr>
              </a:solidFill>
              <a:latin typeface="Calibri" pitchFamily="34" charset="0"/>
            </a:endParaRPr>
          </a:p>
        </p:txBody>
      </p:sp>
      <p:sp>
        <p:nvSpPr>
          <p:cNvPr id="46082" name="Title 1"/>
          <p:cNvSpPr>
            <a:spLocks noGrp="1"/>
          </p:cNvSpPr>
          <p:nvPr>
            <p:ph type="title"/>
          </p:nvPr>
        </p:nvSpPr>
        <p:spPr>
          <a:xfrm>
            <a:off x="457200" y="304800"/>
            <a:ext cx="8229600" cy="1066800"/>
          </a:xfrm>
        </p:spPr>
        <p:txBody>
          <a:bodyPr>
            <a:normAutofit/>
          </a:bodyPr>
          <a:lstStyle/>
          <a:p>
            <a:pPr algn="ctr" eaLnBrk="1" fontAlgn="auto" hangingPunct="1">
              <a:spcAft>
                <a:spcPts val="0"/>
              </a:spcAft>
              <a:defRPr/>
            </a:pPr>
            <a:r>
              <a:rPr lang="sr-Cyrl-CS" sz="4000" b="1" smtClean="0">
                <a:solidFill>
                  <a:srgbClr val="C00000"/>
                </a:solidFill>
                <a:latin typeface="Calibri" pitchFamily="34" charset="0"/>
              </a:rPr>
              <a:t>Фактори који утичу на НР типа А</a:t>
            </a:r>
            <a:endParaRPr sz="4000" b="1" smtClean="0">
              <a:solidFill>
                <a:srgbClr val="C00000"/>
              </a:solidFill>
              <a:latin typeface="Calibri"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828800"/>
            <a:ext cx="8610600" cy="5181600"/>
          </a:xfrm>
        </p:spPr>
        <p:txBody>
          <a:bodyPr rtlCol="0">
            <a:normAutofit/>
          </a:bodyPr>
          <a:lstStyle/>
          <a:p>
            <a:pPr marL="274320" indent="-274320" eaLnBrk="1" fontAlgn="auto" hangingPunct="1">
              <a:spcAft>
                <a:spcPts val="0"/>
              </a:spcAft>
              <a:buFont typeface="Wingdings 2" pitchFamily="18" charset="2"/>
              <a:buNone/>
              <a:defRPr/>
            </a:pPr>
            <a:r>
              <a:rPr lang="sr-Cyrl-CS" sz="2400" dirty="0" smtClean="0">
                <a:latin typeface="Calibri" pitchFamily="34" charset="0"/>
              </a:rPr>
              <a:t>Постоји више механизама који су одговорни за настанак нежељених реакција типа Б. Можда је најзначајнији </a:t>
            </a:r>
            <a:r>
              <a:rPr lang="sr-Cyrl-CS" sz="2400" b="1" dirty="0" smtClean="0">
                <a:latin typeface="Calibri" pitchFamily="34" charset="0"/>
              </a:rPr>
              <a:t>поремећај метаболичких путева</a:t>
            </a:r>
            <a:r>
              <a:rPr lang="sr-Cyrl-CS" sz="2400" dirty="0" smtClean="0">
                <a:latin typeface="Calibri" pitchFamily="34" charset="0"/>
              </a:rPr>
              <a:t> који нормално трансформишу лек до неактивних (тзв. „биоинактивација“) или активних (тзв. „биоактивација“) метаболита. </a:t>
            </a:r>
          </a:p>
          <a:p>
            <a:pPr marL="274320" indent="-274320" eaLnBrk="1" fontAlgn="auto" hangingPunct="1">
              <a:spcAft>
                <a:spcPts val="0"/>
              </a:spcAft>
              <a:buFont typeface="Wingdings 2" pitchFamily="18" charset="2"/>
              <a:buNone/>
              <a:defRPr/>
            </a:pPr>
            <a:endParaRPr lang="sr-Cyrl-CS" sz="800" dirty="0" smtClean="0">
              <a:latin typeface="Calibri" pitchFamily="34" charset="0"/>
            </a:endParaRPr>
          </a:p>
          <a:p>
            <a:pPr marL="274320" indent="-274320" eaLnBrk="1" fontAlgn="auto" hangingPunct="1">
              <a:spcAft>
                <a:spcPts val="0"/>
              </a:spcAft>
              <a:buFont typeface="Wingdings 2" pitchFamily="18" charset="2"/>
              <a:buNone/>
              <a:defRPr/>
            </a:pPr>
            <a:r>
              <a:rPr lang="sr-Cyrl-CS" sz="2400" dirty="0" smtClean="0">
                <a:latin typeface="Calibri" pitchFamily="34" charset="0"/>
              </a:rPr>
              <a:t>Овај поремећај може бити узрокован генетским дефектом или утицајем околине. У оба случаја лек се може метаболисати спорије но иначе, због чега се накупља и сам делује на рецепторе и ензиме на које иначе у нормалним концентрацијама не делује, или се може метаболисати брже до активних метаболита, који затим делују на рецепторе и ензиме разних ткива изазивајући нежељена дејства. </a:t>
            </a:r>
          </a:p>
          <a:p>
            <a:pPr marL="274320" indent="-274320" eaLnBrk="1" fontAlgn="auto" hangingPunct="1">
              <a:spcAft>
                <a:spcPts val="0"/>
              </a:spcAft>
              <a:buFont typeface="Wingdings 2" pitchFamily="18" charset="2"/>
              <a:buNone/>
              <a:defRPr/>
            </a:pPr>
            <a:endParaRPr lang="en-US" dirty="0" smtClean="0">
              <a:solidFill>
                <a:schemeClr val="tx2">
                  <a:lumMod val="75000"/>
                </a:schemeClr>
              </a:solidFill>
              <a:latin typeface="Comic Sans MS" pitchFamily="66" charset="0"/>
            </a:endParaRPr>
          </a:p>
        </p:txBody>
      </p:sp>
      <p:sp>
        <p:nvSpPr>
          <p:cNvPr id="2" name="Title 1"/>
          <p:cNvSpPr>
            <a:spLocks noGrp="1"/>
          </p:cNvSpPr>
          <p:nvPr>
            <p:ph type="title"/>
          </p:nvPr>
        </p:nvSpPr>
        <p:spPr>
          <a:xfrm>
            <a:off x="381000" y="304800"/>
            <a:ext cx="8229600" cy="1219200"/>
          </a:xfrm>
        </p:spPr>
        <p:txBody>
          <a:bodyPr>
            <a:noAutofit/>
          </a:bodyPr>
          <a:lstStyle/>
          <a:p>
            <a:pPr algn="ctr" eaLnBrk="1" fontAlgn="auto" hangingPunct="1">
              <a:spcAft>
                <a:spcPts val="0"/>
              </a:spcAft>
              <a:defRPr/>
            </a:pPr>
            <a:r>
              <a:rPr lang="sr-Cyrl-CS" sz="4000" b="1" smtClean="0">
                <a:solidFill>
                  <a:srgbClr val="C00000"/>
                </a:solidFill>
                <a:latin typeface="Calibri" pitchFamily="34" charset="0"/>
              </a:rPr>
              <a:t>Нежељене реакције  Б типа – поремећај метаболичких путева</a:t>
            </a:r>
            <a:endParaRPr sz="4000" b="1" smtClean="0">
              <a:solidFill>
                <a:srgbClr val="C00000"/>
              </a:solidFill>
              <a:latin typeface="Calibri"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828800"/>
            <a:ext cx="8534400" cy="5029200"/>
          </a:xfrm>
        </p:spPr>
        <p:txBody>
          <a:bodyPr rtlCol="0">
            <a:normAutofit fontScale="77500" lnSpcReduction="20000"/>
          </a:bodyPr>
          <a:lstStyle/>
          <a:p>
            <a:pPr marL="274320" indent="-274320" eaLnBrk="1" fontAlgn="auto" hangingPunct="1">
              <a:spcAft>
                <a:spcPts val="0"/>
              </a:spcAft>
              <a:buFont typeface="Wingdings 2" pitchFamily="18" charset="2"/>
              <a:buNone/>
              <a:defRPr/>
            </a:pPr>
            <a:r>
              <a:rPr lang="sr-Cyrl-CS" sz="2900" dirty="0" smtClean="0">
                <a:latin typeface="Calibri" pitchFamily="34" charset="0"/>
              </a:rPr>
              <a:t>Пример оваквог механизма настанка нежељене реакције типа Б је поремећај метаболизма парацетамола. При терапијским дозама, 90% парацетамола се коњугује са глукуронском киселином или сулфатом, стварајући нетоксичне метаболите. Око 10% се оксидише на цитохромима, претварајући се у хипер-реактивну супстанцу Н-ацетил п-бензохинонеимин („биоактивација“), која делује на бројне функционалне протеине ћелија јетре инактивирајући их, и доводећи до некрозе. У нормалним условима, глутатион из јетрених ћелија као антиоксиданс успешно неутралише Н-ацетил п-бензохинонеимин, тако да не долази до оштећења хепатоцита. Али код хроничних алкохоличара, ниво глутатиона у јетри је снижен, а активност цитохрома повишена, што све доводи до накупљања Н-ацетил п-бензохинонеимина и при узимању терапијских доза парацетамола. Тако хронични алкохоличари могу добити некрозу јетрених ћелија после узимања уобичајене терапијске дозе парацетамола, тј. појавиће се хепатотоксичност као нежељено дејство парацетамола типа Б.</a:t>
            </a:r>
            <a:endParaRPr lang="en-US" sz="2900" dirty="0" smtClean="0">
              <a:latin typeface="Calibri" pitchFamily="34" charset="0"/>
            </a:endParaRPr>
          </a:p>
          <a:p>
            <a:pPr marL="274320" indent="-274320" eaLnBrk="1" fontAlgn="auto" hangingPunct="1">
              <a:spcAft>
                <a:spcPts val="0"/>
              </a:spcAft>
              <a:buFont typeface="Wingdings 2" pitchFamily="18" charset="2"/>
              <a:buNone/>
              <a:defRPr/>
            </a:pPr>
            <a:endParaRPr lang="en-US" dirty="0" smtClean="0">
              <a:solidFill>
                <a:schemeClr val="tx2">
                  <a:lumMod val="75000"/>
                </a:schemeClr>
              </a:solidFill>
              <a:latin typeface="Comic Sans MS" pitchFamily="66" charset="0"/>
            </a:endParaRPr>
          </a:p>
        </p:txBody>
      </p:sp>
      <p:sp>
        <p:nvSpPr>
          <p:cNvPr id="2" name="Title 1"/>
          <p:cNvSpPr>
            <a:spLocks noGrp="1"/>
          </p:cNvSpPr>
          <p:nvPr>
            <p:ph type="title"/>
          </p:nvPr>
        </p:nvSpPr>
        <p:spPr>
          <a:xfrm>
            <a:off x="457200" y="304800"/>
            <a:ext cx="8229600" cy="1219200"/>
          </a:xfrm>
        </p:spPr>
        <p:txBody>
          <a:bodyPr/>
          <a:lstStyle/>
          <a:p>
            <a:pPr algn="ctr" eaLnBrk="1" fontAlgn="auto" hangingPunct="1">
              <a:spcAft>
                <a:spcPts val="0"/>
              </a:spcAft>
              <a:defRPr/>
            </a:pPr>
            <a:r>
              <a:rPr lang="sr-Cyrl-CS" sz="3600" b="1" smtClean="0">
                <a:solidFill>
                  <a:srgbClr val="C00000"/>
                </a:solidFill>
                <a:latin typeface="Calibri" pitchFamily="34" charset="0"/>
              </a:rPr>
              <a:t>Нежељене реакције  Б типа – поремећај метаболичких путева</a:t>
            </a:r>
            <a:endParaRPr sz="3600" b="1" smtClean="0">
              <a:solidFill>
                <a:srgbClr val="C00000"/>
              </a:solidFill>
              <a:latin typeface="Calibri"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05000"/>
            <a:ext cx="8229600" cy="4572000"/>
          </a:xfrm>
        </p:spPr>
        <p:txBody>
          <a:bodyPr rtlCol="0">
            <a:noAutofit/>
          </a:bodyPr>
          <a:lstStyle/>
          <a:p>
            <a:pPr marL="274320" indent="-274320" eaLnBrk="1" fontAlgn="auto" hangingPunct="1">
              <a:spcAft>
                <a:spcPts val="0"/>
              </a:spcAft>
              <a:buFont typeface="Wingdings 2" pitchFamily="18" charset="2"/>
              <a:buNone/>
              <a:defRPr/>
            </a:pPr>
            <a:r>
              <a:rPr lang="sr-Cyrl-CS" sz="2000" dirty="0" smtClean="0">
                <a:solidFill>
                  <a:schemeClr val="tx2">
                    <a:lumMod val="75000"/>
                  </a:schemeClr>
                </a:solidFill>
                <a:latin typeface="Calibri" pitchFamily="34" charset="0"/>
              </a:rPr>
              <a:t>Други чест механизам настанка нежељених реакција типа Б је </a:t>
            </a:r>
            <a:r>
              <a:rPr lang="sr-Cyrl-CS" sz="2000" b="1" dirty="0" smtClean="0">
                <a:solidFill>
                  <a:schemeClr val="tx2">
                    <a:lumMod val="75000"/>
                  </a:schemeClr>
                </a:solidFill>
                <a:latin typeface="Calibri" pitchFamily="34" charset="0"/>
              </a:rPr>
              <a:t>алергијске природе</a:t>
            </a:r>
            <a:r>
              <a:rPr lang="sr-Cyrl-CS" sz="2000" dirty="0" smtClean="0">
                <a:solidFill>
                  <a:schemeClr val="tx2">
                    <a:lumMod val="75000"/>
                  </a:schemeClr>
                </a:solidFill>
                <a:latin typeface="Calibri" pitchFamily="34" charset="0"/>
              </a:rPr>
              <a:t>. Лек представља супстанцу страну организму човека, коју он може толерисати или покушати да елиминише имунолошким механизмом. Ако се организам „одлучи“ на одстрањивање лека, онда се развија имунолошки одговор на лек, тј. алергијска реакција. Лек се обично веже за неки од макромолекула, најчешће протеина, и тако формира нестабилни конгломерат који називамо антигеном. Макрофази и друге антиген-презентујуће ћелије узимају у себе антигене, а затим их на својој мембрани презентују ЦД4 Т-лимфоцитима заједно са главним комплексом ткивне компатибилије тип 2 (</a:t>
            </a:r>
            <a:r>
              <a:rPr lang="en-US" sz="2000" dirty="0" smtClean="0">
                <a:solidFill>
                  <a:schemeClr val="tx2">
                    <a:lumMod val="75000"/>
                  </a:schemeClr>
                </a:solidFill>
                <a:latin typeface="Calibri" pitchFamily="34" charset="0"/>
              </a:rPr>
              <a:t>MHC </a:t>
            </a:r>
            <a:r>
              <a:rPr lang="sr-Cyrl-CS" sz="2000" dirty="0" smtClean="0">
                <a:solidFill>
                  <a:schemeClr val="tx2">
                    <a:lumMod val="75000"/>
                  </a:schemeClr>
                </a:solidFill>
                <a:latin typeface="Calibri" pitchFamily="34" charset="0"/>
              </a:rPr>
              <a:t>класа</a:t>
            </a:r>
            <a:r>
              <a:rPr lang="en-US" sz="2000" dirty="0" smtClean="0">
                <a:solidFill>
                  <a:schemeClr val="tx2">
                    <a:lumMod val="75000"/>
                  </a:schemeClr>
                </a:solidFill>
                <a:latin typeface="Calibri" pitchFamily="34" charset="0"/>
              </a:rPr>
              <a:t> II)</a:t>
            </a:r>
            <a:r>
              <a:rPr lang="sr-Cyrl-CS" sz="2000" dirty="0" smtClean="0">
                <a:solidFill>
                  <a:schemeClr val="tx2">
                    <a:lumMod val="75000"/>
                  </a:schemeClr>
                </a:solidFill>
                <a:latin typeface="Calibri" pitchFamily="34" charset="0"/>
              </a:rPr>
              <a:t>. Ћелије већине ткива такође могу узети у себе антиген, а затим га презентовати ЦД8 Т-лимфоцитима на својој мембрани заједно са главним комплексом ткивне компатибилије тип 1 (</a:t>
            </a:r>
            <a:r>
              <a:rPr lang="en-US" sz="2000" dirty="0" smtClean="0">
                <a:solidFill>
                  <a:schemeClr val="tx2">
                    <a:lumMod val="75000"/>
                  </a:schemeClr>
                </a:solidFill>
                <a:latin typeface="Calibri" pitchFamily="34" charset="0"/>
              </a:rPr>
              <a:t>MHC </a:t>
            </a:r>
            <a:r>
              <a:rPr lang="sr-Cyrl-CS" sz="2000" dirty="0" smtClean="0">
                <a:solidFill>
                  <a:schemeClr val="tx2">
                    <a:lumMod val="75000"/>
                  </a:schemeClr>
                </a:solidFill>
                <a:latin typeface="Calibri" pitchFamily="34" charset="0"/>
              </a:rPr>
              <a:t>класа</a:t>
            </a:r>
            <a:r>
              <a:rPr lang="en-US" sz="2000" dirty="0" smtClean="0">
                <a:solidFill>
                  <a:schemeClr val="tx2">
                    <a:lumMod val="75000"/>
                  </a:schemeClr>
                </a:solidFill>
                <a:latin typeface="Calibri" pitchFamily="34" charset="0"/>
              </a:rPr>
              <a:t> I)</a:t>
            </a:r>
            <a:r>
              <a:rPr lang="sr-Cyrl-CS" sz="2000" dirty="0" smtClean="0">
                <a:solidFill>
                  <a:schemeClr val="tx2">
                    <a:lumMod val="75000"/>
                  </a:schemeClr>
                </a:solidFill>
                <a:latin typeface="Calibri" pitchFamily="34" charset="0"/>
              </a:rPr>
              <a:t>. </a:t>
            </a:r>
            <a:endParaRPr lang="en-US" sz="2000" dirty="0" smtClean="0">
              <a:solidFill>
                <a:schemeClr val="tx2">
                  <a:lumMod val="75000"/>
                </a:schemeClr>
              </a:solidFill>
              <a:latin typeface="Calibri" pitchFamily="34" charset="0"/>
            </a:endParaRPr>
          </a:p>
          <a:p>
            <a:pPr marL="274320" indent="-274320" eaLnBrk="1" fontAlgn="auto" hangingPunct="1">
              <a:spcAft>
                <a:spcPts val="0"/>
              </a:spcAft>
              <a:buFont typeface="Wingdings 2" pitchFamily="18" charset="2"/>
              <a:buNone/>
              <a:defRPr/>
            </a:pPr>
            <a:r>
              <a:rPr lang="sr-Cyrl-CS" sz="1600" dirty="0" smtClean="0">
                <a:solidFill>
                  <a:schemeClr val="tx2">
                    <a:lumMod val="75000"/>
                  </a:schemeClr>
                </a:solidFill>
                <a:latin typeface="Comic Sans MS" pitchFamily="66" charset="0"/>
              </a:rPr>
              <a:t>	</a:t>
            </a:r>
            <a:endParaRPr lang="en-US" sz="1600" dirty="0" smtClean="0">
              <a:solidFill>
                <a:schemeClr val="tx2">
                  <a:lumMod val="75000"/>
                </a:schemeClr>
              </a:solidFill>
              <a:latin typeface="Comic Sans MS" pitchFamily="66" charset="0"/>
            </a:endParaRPr>
          </a:p>
        </p:txBody>
      </p:sp>
      <p:sp>
        <p:nvSpPr>
          <p:cNvPr id="48130" name="Title 1"/>
          <p:cNvSpPr>
            <a:spLocks noGrp="1"/>
          </p:cNvSpPr>
          <p:nvPr>
            <p:ph type="title"/>
          </p:nvPr>
        </p:nvSpPr>
        <p:spPr>
          <a:xfrm>
            <a:off x="457200" y="381000"/>
            <a:ext cx="8229600" cy="1219200"/>
          </a:xfrm>
        </p:spPr>
        <p:txBody>
          <a:bodyPr>
            <a:noAutofit/>
          </a:bodyPr>
          <a:lstStyle/>
          <a:p>
            <a:pPr algn="ctr" eaLnBrk="1" fontAlgn="auto" hangingPunct="1">
              <a:spcAft>
                <a:spcPts val="0"/>
              </a:spcAft>
              <a:defRPr/>
            </a:pPr>
            <a:r>
              <a:rPr lang="sr-Cyrl-CS" sz="4000" b="1" smtClean="0">
                <a:solidFill>
                  <a:srgbClr val="C00000"/>
                </a:solidFill>
                <a:latin typeface="Calibri" pitchFamily="34" charset="0"/>
              </a:rPr>
              <a:t>Нежељене реакције Б типа – имунолошки механизам</a:t>
            </a:r>
            <a:endParaRPr sz="4000" b="1" smtClean="0">
              <a:solidFill>
                <a:srgbClr val="C00000"/>
              </a:solidFill>
              <a:latin typeface="Calibri"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676400"/>
            <a:ext cx="8763000" cy="4572000"/>
          </a:xfrm>
        </p:spPr>
        <p:txBody>
          <a:bodyPr rtlCol="0">
            <a:noAutofit/>
          </a:bodyPr>
          <a:lstStyle/>
          <a:p>
            <a:pPr marL="274320" indent="-274320" eaLnBrk="1" fontAlgn="auto" hangingPunct="1">
              <a:spcAft>
                <a:spcPts val="0"/>
              </a:spcAft>
              <a:buFont typeface="Wingdings 2" pitchFamily="18" charset="2"/>
              <a:buNone/>
              <a:defRPr/>
            </a:pPr>
            <a:endParaRPr lang="sr-Cyrl-CS" sz="2000" dirty="0" smtClean="0">
              <a:latin typeface="Calibri" pitchFamily="34" charset="0"/>
            </a:endParaRPr>
          </a:p>
          <a:p>
            <a:pPr marL="274320" indent="-274320" eaLnBrk="1" fontAlgn="auto" hangingPunct="1">
              <a:spcAft>
                <a:spcPts val="0"/>
              </a:spcAft>
              <a:buFont typeface="Wingdings 2" pitchFamily="18" charset="2"/>
              <a:buNone/>
              <a:defRPr/>
            </a:pPr>
            <a:r>
              <a:rPr lang="sr-Cyrl-CS" sz="2100" dirty="0" smtClean="0">
                <a:latin typeface="Calibri" pitchFamily="34" charset="0"/>
              </a:rPr>
              <a:t>После контакта Т лимфоцита са антигеном на мембрани других ћелија долази до активације и диференцијације Т лимфоцита </a:t>
            </a:r>
            <a:r>
              <a:rPr lang="sr-Cyrl-CS" sz="2100" smtClean="0">
                <a:latin typeface="Calibri" pitchFamily="34" charset="0"/>
              </a:rPr>
              <a:t>у</a:t>
            </a:r>
            <a:r>
              <a:rPr lang="sr-Cyrl-CS" sz="2100" smtClean="0">
                <a:latin typeface="Calibri" pitchFamily="34" charset="0"/>
              </a:rPr>
              <a:t>: </a:t>
            </a:r>
            <a:r>
              <a:rPr lang="sr-Cyrl-CS" sz="2100" dirty="0" smtClean="0">
                <a:latin typeface="Calibri" pitchFamily="34" charset="0"/>
              </a:rPr>
              <a:t>Т-помоћничке 1, Т-помоћничке 2, Т цитотоксичне 1 </a:t>
            </a:r>
            <a:r>
              <a:rPr lang="sr-Cyrl-CS" sz="2100" smtClean="0">
                <a:latin typeface="Calibri" pitchFamily="34" charset="0"/>
              </a:rPr>
              <a:t>и </a:t>
            </a:r>
            <a:r>
              <a:rPr lang="sr-Cyrl-CS" sz="2100" smtClean="0">
                <a:latin typeface="Calibri" pitchFamily="34" charset="0"/>
              </a:rPr>
              <a:t>Т </a:t>
            </a:r>
            <a:r>
              <a:rPr lang="sr-Cyrl-CS" sz="2100" dirty="0" smtClean="0">
                <a:latin typeface="Calibri" pitchFamily="34" charset="0"/>
              </a:rPr>
              <a:t>цитотоксичне 2 лимфоците</a:t>
            </a:r>
            <a:r>
              <a:rPr lang="sr-Cyrl-CS" sz="2100" smtClean="0">
                <a:latin typeface="Calibri" pitchFamily="34" charset="0"/>
              </a:rPr>
              <a:t>. </a:t>
            </a:r>
            <a:r>
              <a:rPr lang="en-US" sz="2100" smtClean="0">
                <a:latin typeface="Calibri" pitchFamily="34" charset="0"/>
              </a:rPr>
              <a:t>     </a:t>
            </a:r>
            <a:r>
              <a:rPr lang="sr-Cyrl-CS" sz="2100" smtClean="0">
                <a:latin typeface="Calibri" pitchFamily="34" charset="0"/>
              </a:rPr>
              <a:t>Т-помоћички </a:t>
            </a:r>
            <a:r>
              <a:rPr lang="sr-Cyrl-CS" sz="2100" dirty="0" smtClean="0">
                <a:latin typeface="Calibri" pitchFamily="34" charset="0"/>
              </a:rPr>
              <a:t>1 и Т-цитотоксични 1 лимфоцити учествују у ћелијском имуном одговору који обично има локални карактер, док Т-помоћнички 2 и Т-цитотоксични 2 лимфоцити стимулишу Б-лимфоците да стварају антитела против антигена (лека) који их је активирао. Услед развоја имуног одговора долази до оштећења ткива и органа. </a:t>
            </a:r>
          </a:p>
          <a:p>
            <a:pPr marL="274320" indent="-274320" eaLnBrk="1" fontAlgn="auto" hangingPunct="1">
              <a:spcAft>
                <a:spcPts val="0"/>
              </a:spcAft>
              <a:buFont typeface="Wingdings 2" pitchFamily="18" charset="2"/>
              <a:buNone/>
              <a:defRPr/>
            </a:pPr>
            <a:r>
              <a:rPr lang="sr-Cyrl-CS" sz="2100" dirty="0" smtClean="0">
                <a:latin typeface="Calibri" pitchFamily="34" charset="0"/>
              </a:rPr>
              <a:t>Бројни су примери нежељених дејстава лекова тип Б која настају имунолошким (алергијским) механизмом. Међу најупечатљивијим примерима су Стивен-Џонсонов синдром после примене ламотригина  и хепатитис изазван поновљеном применом општог анестетика халотана.</a:t>
            </a:r>
            <a:endParaRPr lang="en-US" sz="2100" dirty="0" smtClean="0">
              <a:latin typeface="Calibri" pitchFamily="34" charset="0"/>
            </a:endParaRPr>
          </a:p>
        </p:txBody>
      </p:sp>
      <p:sp>
        <p:nvSpPr>
          <p:cNvPr id="48130" name="Title 1"/>
          <p:cNvSpPr>
            <a:spLocks noGrp="1"/>
          </p:cNvSpPr>
          <p:nvPr>
            <p:ph type="title"/>
          </p:nvPr>
        </p:nvSpPr>
        <p:spPr>
          <a:xfrm>
            <a:off x="457200" y="457200"/>
            <a:ext cx="8229600" cy="1219200"/>
          </a:xfrm>
        </p:spPr>
        <p:txBody>
          <a:bodyPr>
            <a:noAutofit/>
          </a:bodyPr>
          <a:lstStyle/>
          <a:p>
            <a:pPr algn="ctr" eaLnBrk="1" fontAlgn="auto" hangingPunct="1">
              <a:spcAft>
                <a:spcPts val="0"/>
              </a:spcAft>
              <a:defRPr/>
            </a:pPr>
            <a:r>
              <a:rPr lang="sr-Cyrl-CS" sz="4000" b="1" smtClean="0">
                <a:solidFill>
                  <a:srgbClr val="C00000"/>
                </a:solidFill>
                <a:latin typeface="Calibri" pitchFamily="34" charset="0"/>
              </a:rPr>
              <a:t>Нежељене реакције Б типа – имунолошки механизам</a:t>
            </a:r>
            <a:endParaRPr sz="4000" b="1" smtClean="0">
              <a:solidFill>
                <a:srgbClr val="C00000"/>
              </a:solidFill>
              <a:latin typeface="Calibri"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0"/>
            <a:ext cx="8229600" cy="5181600"/>
          </a:xfrm>
        </p:spPr>
        <p:txBody>
          <a:bodyPr rtlCol="0">
            <a:noAutofit/>
          </a:bodyPr>
          <a:lstStyle/>
          <a:p>
            <a:pPr marL="274320" indent="-274320" eaLnBrk="1" fontAlgn="auto" hangingPunct="1">
              <a:spcAft>
                <a:spcPts val="0"/>
              </a:spcAft>
              <a:buFont typeface="Wingdings 2" pitchFamily="18" charset="2"/>
              <a:buNone/>
              <a:defRPr/>
            </a:pPr>
            <a:r>
              <a:rPr lang="sr-Cyrl-CS" sz="2000" dirty="0" smtClean="0">
                <a:latin typeface="Calibri" pitchFamily="34" charset="0"/>
              </a:rPr>
              <a:t>Нежељена дејства лекова тип Ц најчешће настају </a:t>
            </a:r>
            <a:r>
              <a:rPr lang="sr-Cyrl-CS" sz="2000" b="1" dirty="0" smtClean="0">
                <a:latin typeface="Calibri" pitchFamily="34" charset="0"/>
              </a:rPr>
              <a:t>директним токсичним дејством лека на одређено ткиво, при чему је токсично дејство блажег карактера, па је потребно да се лек примењује доста времена</a:t>
            </a:r>
            <a:r>
              <a:rPr lang="sr-Cyrl-CS" sz="2000" dirty="0" smtClean="0">
                <a:latin typeface="Calibri" pitchFamily="34" charset="0"/>
              </a:rPr>
              <a:t> да би се приметила оштећења. Због продуженог тока ова нежељених дејстава често подсећају на одређене болести или на обољења појединих органа настала из других разлога (а не због лекова). За нежељена дејства типа Ц се стога каже да имитирају болести или обољења појединих органа. </a:t>
            </a:r>
          </a:p>
          <a:p>
            <a:pPr marL="274320" indent="-274320" eaLnBrk="1" fontAlgn="auto" hangingPunct="1">
              <a:spcAft>
                <a:spcPts val="0"/>
              </a:spcAft>
              <a:buFont typeface="Wingdings 2" pitchFamily="18" charset="2"/>
              <a:buNone/>
              <a:defRPr/>
            </a:pPr>
            <a:r>
              <a:rPr lang="sr-Cyrl-CS" sz="2000" dirty="0" smtClean="0">
                <a:latin typeface="Calibri" pitchFamily="34" charset="0"/>
              </a:rPr>
              <a:t>Пример нежељеног дејства типа Ц би било </a:t>
            </a:r>
            <a:r>
              <a:rPr lang="sr-Cyrl-CS" sz="2000" b="1" dirty="0" smtClean="0">
                <a:latin typeface="Calibri" pitchFamily="34" charset="0"/>
              </a:rPr>
              <a:t>оштећење функције бубрега</a:t>
            </a:r>
            <a:r>
              <a:rPr lang="sr-Cyrl-CS" sz="2000" dirty="0" smtClean="0">
                <a:latin typeface="Calibri" pitchFamily="34" charset="0"/>
              </a:rPr>
              <a:t> после дугогодишње примене нестероидних антиинфламаторних лекова (НСАИЛ). Пацијент који дуго година узима НСАИЛ, временом ће услед хроничног поремећаја циркулације у бубрегу добити знаке и симптоме бубрежне инсуфицијенције, коју лекари често неће повезати са лековима, већ ће је приписати неком другом узорку. Тек после пажљиве анализе пацијента може се схватити узрочно последична веза између НСАИЛ и хроничне инсуфицијенције бубрега. </a:t>
            </a:r>
          </a:p>
        </p:txBody>
      </p:sp>
      <p:sp>
        <p:nvSpPr>
          <p:cNvPr id="49154" name="Title 1"/>
          <p:cNvSpPr>
            <a:spLocks noGrp="1"/>
          </p:cNvSpPr>
          <p:nvPr>
            <p:ph type="title"/>
          </p:nvPr>
        </p:nvSpPr>
        <p:spPr>
          <a:xfrm>
            <a:off x="457200" y="304800"/>
            <a:ext cx="8229600" cy="914400"/>
          </a:xfrm>
        </p:spPr>
        <p:txBody>
          <a:bodyPr>
            <a:normAutofit/>
          </a:bodyPr>
          <a:lstStyle/>
          <a:p>
            <a:pPr algn="ctr" eaLnBrk="1" fontAlgn="auto" hangingPunct="1">
              <a:spcAft>
                <a:spcPts val="0"/>
              </a:spcAft>
              <a:defRPr/>
            </a:pPr>
            <a:r>
              <a:rPr lang="sr-Cyrl-CS" sz="4000" b="1" smtClean="0">
                <a:solidFill>
                  <a:srgbClr val="C00000"/>
                </a:solidFill>
                <a:latin typeface="Calibri" pitchFamily="34" charset="0"/>
              </a:rPr>
              <a:t>Нежељене реакције типа Ц </a:t>
            </a:r>
            <a:endParaRPr sz="4000" b="1" smtClean="0">
              <a:solidFill>
                <a:srgbClr val="C00000"/>
              </a:solidFill>
              <a:latin typeface="Calibri"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4648200"/>
          </a:xfrm>
        </p:spPr>
        <p:txBody>
          <a:bodyPr rtlCol="0">
            <a:noAutofit/>
          </a:bodyPr>
          <a:lstStyle/>
          <a:p>
            <a:pPr marL="274320" indent="-274320" eaLnBrk="1" fontAlgn="auto" hangingPunct="1">
              <a:spcAft>
                <a:spcPts val="0"/>
              </a:spcAft>
              <a:buFont typeface="Wingdings 2" pitchFamily="18" charset="2"/>
              <a:buNone/>
              <a:defRPr/>
            </a:pPr>
            <a:r>
              <a:rPr lang="sr-Cyrl-CS" sz="2400" dirty="0" smtClean="0">
                <a:latin typeface="Comic Sans MS" pitchFamily="66" charset="0"/>
              </a:rPr>
              <a:t>Нежељено дејство сличног типа је </a:t>
            </a:r>
            <a:r>
              <a:rPr lang="sr-Cyrl-CS" sz="2400" b="1" dirty="0" smtClean="0">
                <a:latin typeface="Comic Sans MS" pitchFamily="66" charset="0"/>
              </a:rPr>
              <a:t>ретроперитонеална фиброза </a:t>
            </a:r>
            <a:r>
              <a:rPr lang="sr-Cyrl-CS" sz="2400" dirty="0" smtClean="0">
                <a:latin typeface="Comic Sans MS" pitchFamily="66" charset="0"/>
              </a:rPr>
              <a:t>услед дугогодишње примене великих доза бромокриптина. Овај лек за хиперпролактинемију или Паркинсонову болест стимулише пролиферацију фибробласта и стварање колагена у ретроперитонеалном простору, што временом стеже и сужава уретере, резултирајући хидронефрозом. Ако се не обрати пажња на дугогодишњу примену бромокриптина, лако се може поверовати да је ретроперитонеална фиброза последица неког патолошког процеса који нема везе са лековима. Слично се дешава и са </a:t>
            </a:r>
            <a:r>
              <a:rPr lang="sr-Cyrl-CS" sz="2400" b="1" dirty="0" smtClean="0">
                <a:latin typeface="Comic Sans MS" pitchFamily="66" charset="0"/>
              </a:rPr>
              <a:t>акутним</a:t>
            </a:r>
            <a:r>
              <a:rPr lang="sr-Cyrl-CS" sz="2400" dirty="0" smtClean="0">
                <a:latin typeface="Comic Sans MS" pitchFamily="66" charset="0"/>
              </a:rPr>
              <a:t> </a:t>
            </a:r>
            <a:r>
              <a:rPr lang="sr-Cyrl-CS" sz="2400" b="1" dirty="0" smtClean="0">
                <a:latin typeface="Comic Sans MS" pitchFamily="66" charset="0"/>
              </a:rPr>
              <a:t>панкреатитисом</a:t>
            </a:r>
            <a:r>
              <a:rPr lang="sr-Cyrl-CS" sz="2400" dirty="0" smtClean="0">
                <a:latin typeface="Comic Sans MS" pitchFamily="66" charset="0"/>
              </a:rPr>
              <a:t> који може настати као последица примене метилдопе или тетрациклина.</a:t>
            </a:r>
            <a:endParaRPr lang="en-US" sz="2400" dirty="0" smtClean="0">
              <a:latin typeface="Comic Sans MS" pitchFamily="66" charset="0"/>
            </a:endParaRPr>
          </a:p>
        </p:txBody>
      </p:sp>
      <p:sp>
        <p:nvSpPr>
          <p:cNvPr id="49154" name="Title 1"/>
          <p:cNvSpPr>
            <a:spLocks noGrp="1"/>
          </p:cNvSpPr>
          <p:nvPr>
            <p:ph type="title"/>
          </p:nvPr>
        </p:nvSpPr>
        <p:spPr>
          <a:xfrm>
            <a:off x="457200" y="381000"/>
            <a:ext cx="8229600" cy="914400"/>
          </a:xfrm>
        </p:spPr>
        <p:txBody>
          <a:bodyPr/>
          <a:lstStyle/>
          <a:p>
            <a:pPr algn="ctr" eaLnBrk="1" fontAlgn="auto" hangingPunct="1">
              <a:spcAft>
                <a:spcPts val="0"/>
              </a:spcAft>
              <a:defRPr/>
            </a:pPr>
            <a:r>
              <a:rPr lang="sr-Cyrl-CS" sz="3600" b="1" smtClean="0">
                <a:solidFill>
                  <a:srgbClr val="C00000"/>
                </a:solidFill>
                <a:latin typeface="Comic Sans MS" pitchFamily="66" charset="0"/>
              </a:rPr>
              <a:t>Нежељене реакције типа Ц </a:t>
            </a:r>
            <a:endParaRPr sz="3600" b="1" smtClean="0">
              <a:solidFill>
                <a:srgbClr val="C00000"/>
              </a:solidFill>
              <a:latin typeface="Comic Sans MS" pitchFamily="66"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895600"/>
            <a:ext cx="8229600" cy="1143000"/>
          </a:xfrm>
        </p:spPr>
        <p:txBody>
          <a:bodyPr>
            <a:normAutofit fontScale="90000"/>
          </a:bodyPr>
          <a:lstStyle/>
          <a:p>
            <a:r>
              <a:rPr lang="sr-Cyrl-CS" b="1" dirty="0">
                <a:latin typeface="Calibri" pitchFamily="34" charset="0"/>
              </a:rPr>
              <a:t>Утврђивање каузалности нежељених дејстава лекова</a:t>
            </a:r>
            <a:endParaRPr lang="en-US" b="1" dirty="0">
              <a:latin typeface="Calibri"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95600"/>
            <a:ext cx="8229600" cy="1143000"/>
          </a:xfrm>
        </p:spPr>
        <p:txBody>
          <a:bodyPr>
            <a:normAutofit fontScale="90000"/>
          </a:bodyPr>
          <a:lstStyle/>
          <a:p>
            <a:r>
              <a:rPr lang="sr-Cyrl-CS" b="1" dirty="0">
                <a:latin typeface="Calibri" pitchFamily="34" charset="0"/>
              </a:rPr>
              <a:t>Подела нежељених дејстава лекова</a:t>
            </a:r>
            <a:endParaRPr lang="en-US" b="1" dirty="0">
              <a:latin typeface="Calibri"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Content Placeholder 2"/>
          <p:cNvSpPr>
            <a:spLocks noGrp="1"/>
          </p:cNvSpPr>
          <p:nvPr>
            <p:ph idx="1"/>
          </p:nvPr>
        </p:nvSpPr>
        <p:spPr>
          <a:xfrm>
            <a:off x="304800" y="457200"/>
            <a:ext cx="8534400" cy="6096000"/>
          </a:xfrm>
        </p:spPr>
        <p:txBody>
          <a:bodyPr>
            <a:normAutofit/>
          </a:bodyPr>
          <a:lstStyle/>
          <a:p>
            <a:pPr eaLnBrk="1" hangingPunct="1">
              <a:spcAft>
                <a:spcPts val="600"/>
              </a:spcAft>
              <a:buFont typeface="Wingdings 2" pitchFamily="18" charset="2"/>
              <a:buNone/>
              <a:defRPr/>
            </a:pPr>
            <a:r>
              <a:rPr lang="sr-Cyrl-CS" sz="2200" dirty="0" smtClean="0">
                <a:latin typeface="Calibri" pitchFamily="34" charset="0"/>
              </a:rPr>
              <a:t>Кад се примети могући нежељени догађај, непоходно је проценити да ли постоји узрочно-последична веза између њега и лека који се примењује, тј. да ли је каузалност мало вероватна, могућа, вероватна или јасна. </a:t>
            </a:r>
          </a:p>
          <a:p>
            <a:pPr eaLnBrk="1" hangingPunct="1">
              <a:spcAft>
                <a:spcPts val="600"/>
              </a:spcAft>
              <a:buFont typeface="Wingdings 2" pitchFamily="18" charset="2"/>
              <a:buNone/>
              <a:defRPr/>
            </a:pPr>
            <a:endParaRPr lang="sr-Cyrl-CS" sz="800" dirty="0" smtClean="0">
              <a:latin typeface="Calibri" pitchFamily="34" charset="0"/>
            </a:endParaRPr>
          </a:p>
          <a:p>
            <a:pPr eaLnBrk="1" hangingPunct="1">
              <a:spcAft>
                <a:spcPts val="600"/>
              </a:spcAft>
              <a:buFont typeface="Wingdings 2" pitchFamily="18" charset="2"/>
              <a:buNone/>
              <a:defRPr/>
            </a:pPr>
            <a:r>
              <a:rPr lang="sr-Cyrl-CS" sz="2200" dirty="0" smtClean="0">
                <a:latin typeface="Calibri" pitchFamily="34" charset="0"/>
              </a:rPr>
              <a:t>Да не би дошло до забуне, пре процене каузалности неопходно је доћи до следећих података: </a:t>
            </a:r>
          </a:p>
          <a:p>
            <a:pPr eaLnBrk="1" hangingPunct="1">
              <a:spcAft>
                <a:spcPts val="600"/>
              </a:spcAft>
              <a:buClr>
                <a:srgbClr val="C00000"/>
              </a:buClr>
              <a:buFont typeface="Wingdings" pitchFamily="2" charset="2"/>
              <a:buChar char="¥"/>
              <a:defRPr/>
            </a:pPr>
            <a:r>
              <a:rPr lang="sr-Cyrl-CS" sz="2200" dirty="0" smtClean="0">
                <a:latin typeface="Calibri" pitchFamily="34" charset="0"/>
              </a:rPr>
              <a:t>природе нежељеног догађаја</a:t>
            </a:r>
          </a:p>
          <a:p>
            <a:pPr eaLnBrk="1" hangingPunct="1">
              <a:spcAft>
                <a:spcPts val="600"/>
              </a:spcAft>
              <a:buClr>
                <a:srgbClr val="C00000"/>
              </a:buClr>
              <a:buFont typeface="Wingdings" pitchFamily="2" charset="2"/>
              <a:buChar char="¥"/>
              <a:defRPr/>
            </a:pPr>
            <a:r>
              <a:rPr lang="sr-Cyrl-CS" sz="2200" dirty="0" smtClean="0">
                <a:latin typeface="Calibri" pitchFamily="34" charset="0"/>
              </a:rPr>
              <a:t>назива наводног лека</a:t>
            </a:r>
          </a:p>
          <a:p>
            <a:pPr eaLnBrk="1" hangingPunct="1">
              <a:spcAft>
                <a:spcPts val="600"/>
              </a:spcAft>
              <a:buClr>
                <a:srgbClr val="C00000"/>
              </a:buClr>
              <a:buFont typeface="Wingdings" pitchFamily="2" charset="2"/>
              <a:buChar char="¥"/>
              <a:defRPr/>
            </a:pPr>
            <a:r>
              <a:rPr lang="sr-Cyrl-CS" sz="2200" dirty="0" smtClean="0">
                <a:latin typeface="Calibri" pitchFamily="34" charset="0"/>
              </a:rPr>
              <a:t>осталих потенцијалних узрока и </a:t>
            </a:r>
          </a:p>
          <a:p>
            <a:pPr eaLnBrk="1" hangingPunct="1">
              <a:spcAft>
                <a:spcPts val="600"/>
              </a:spcAft>
              <a:buClr>
                <a:srgbClr val="C00000"/>
              </a:buClr>
              <a:buFont typeface="Wingdings" pitchFamily="2" charset="2"/>
              <a:buChar char="¥"/>
              <a:defRPr/>
            </a:pPr>
            <a:r>
              <a:rPr lang="sr-Cyrl-CS" sz="2200" dirty="0" smtClean="0">
                <a:latin typeface="Calibri" pitchFamily="34" charset="0"/>
              </a:rPr>
              <a:t>временске повезаности нежељеног догађаја са применом лека</a:t>
            </a:r>
          </a:p>
          <a:p>
            <a:pPr eaLnBrk="1" hangingPunct="1">
              <a:spcAft>
                <a:spcPts val="600"/>
              </a:spcAft>
              <a:buClr>
                <a:srgbClr val="C00000"/>
              </a:buClr>
              <a:buFont typeface="Wingdings 2" pitchFamily="18" charset="2"/>
              <a:buNone/>
              <a:defRPr/>
            </a:pPr>
            <a:endParaRPr lang="sr-Cyrl-CS" sz="800" dirty="0" smtClean="0">
              <a:latin typeface="Calibri" pitchFamily="34" charset="0"/>
            </a:endParaRPr>
          </a:p>
          <a:p>
            <a:pPr eaLnBrk="1" hangingPunct="1">
              <a:spcAft>
                <a:spcPts val="600"/>
              </a:spcAft>
              <a:buFont typeface="Wingdings 2" pitchFamily="18" charset="2"/>
              <a:buNone/>
              <a:defRPr/>
            </a:pPr>
            <a:r>
              <a:rPr lang="sr-Cyrl-CS" sz="2200" dirty="0" smtClean="0">
                <a:latin typeface="Calibri" pitchFamily="34" charset="0"/>
              </a:rPr>
              <a:t>На основу историје болести, физикалних налаза и резултата дијагностичких процедура се закључује о осталим потенцијалним узроцима нежељеног догађаја.</a:t>
            </a:r>
            <a:endParaRPr lang="en-US" sz="2200" dirty="0" smtClean="0">
              <a:latin typeface="Calibri"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Content Placeholder 2"/>
          <p:cNvSpPr>
            <a:spLocks noGrp="1"/>
          </p:cNvSpPr>
          <p:nvPr>
            <p:ph idx="1"/>
          </p:nvPr>
        </p:nvSpPr>
        <p:spPr>
          <a:xfrm>
            <a:off x="152400" y="152400"/>
            <a:ext cx="8686800" cy="6705600"/>
          </a:xfrm>
        </p:spPr>
        <p:txBody>
          <a:bodyPr/>
          <a:lstStyle/>
          <a:p>
            <a:pPr eaLnBrk="1" hangingPunct="1">
              <a:buFont typeface="Wingdings 2" pitchFamily="18" charset="2"/>
              <a:buNone/>
              <a:defRPr/>
            </a:pPr>
            <a:endParaRPr lang="sr-Cyrl-CS" sz="2000" dirty="0" smtClean="0">
              <a:solidFill>
                <a:schemeClr val="tx2">
                  <a:lumMod val="75000"/>
                </a:schemeClr>
              </a:solidFill>
              <a:latin typeface="Comic Sans MS" pitchFamily="66" charset="0"/>
            </a:endParaRPr>
          </a:p>
          <a:p>
            <a:pPr marL="457200" indent="-457200" eaLnBrk="1" hangingPunct="1">
              <a:buFont typeface="Wingdings 2" pitchFamily="18" charset="2"/>
              <a:buNone/>
              <a:defRPr/>
            </a:pPr>
            <a:endParaRPr lang="en-US" sz="2000" dirty="0" smtClean="0">
              <a:solidFill>
                <a:schemeClr val="tx2">
                  <a:lumMod val="75000"/>
                </a:schemeClr>
              </a:solidFill>
              <a:latin typeface="Comic Sans MS" pitchFamily="66" charset="0"/>
            </a:endParaRPr>
          </a:p>
        </p:txBody>
      </p:sp>
      <p:graphicFrame>
        <p:nvGraphicFramePr>
          <p:cNvPr id="3" name="Diagram 2"/>
          <p:cNvGraphicFramePr/>
          <p:nvPr/>
        </p:nvGraphicFramePr>
        <p:xfrm>
          <a:off x="457200" y="152400"/>
          <a:ext cx="8305800" cy="6477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Content Placeholder 2"/>
          <p:cNvSpPr>
            <a:spLocks noGrp="1"/>
          </p:cNvSpPr>
          <p:nvPr>
            <p:ph idx="1"/>
          </p:nvPr>
        </p:nvSpPr>
        <p:spPr>
          <a:xfrm>
            <a:off x="228600" y="2209800"/>
            <a:ext cx="8382000" cy="4876800"/>
          </a:xfrm>
        </p:spPr>
        <p:txBody>
          <a:bodyPr/>
          <a:lstStyle/>
          <a:p>
            <a:pPr eaLnBrk="1" hangingPunct="1">
              <a:buClr>
                <a:srgbClr val="C00000"/>
              </a:buClr>
              <a:buFont typeface="Wingdings" pitchFamily="2" charset="2"/>
              <a:buChar char="¥"/>
              <a:defRPr/>
            </a:pPr>
            <a:r>
              <a:rPr lang="sr-Cyrl-CS" sz="2400" dirty="0" smtClean="0">
                <a:solidFill>
                  <a:schemeClr val="tx2">
                    <a:lumMod val="75000"/>
                  </a:schemeClr>
                </a:solidFill>
                <a:latin typeface="Comic Sans MS" pitchFamily="66" charset="0"/>
              </a:rPr>
              <a:t> </a:t>
            </a:r>
            <a:r>
              <a:rPr lang="sr-Cyrl-CS" sz="2400" dirty="0" smtClean="0">
                <a:latin typeface="Calibri" pitchFamily="34" charset="0"/>
              </a:rPr>
              <a:t>Старосна доб, пол и историја болести</a:t>
            </a:r>
          </a:p>
          <a:p>
            <a:pPr eaLnBrk="1" hangingPunct="1">
              <a:buClr>
                <a:srgbClr val="C00000"/>
              </a:buClr>
              <a:buFont typeface="Wingdings" pitchFamily="2" charset="2"/>
              <a:buChar char="¥"/>
              <a:defRPr/>
            </a:pPr>
            <a:endParaRPr lang="sr-Cyrl-CS" sz="700" dirty="0" smtClean="0">
              <a:latin typeface="Calibri" pitchFamily="34" charset="0"/>
            </a:endParaRPr>
          </a:p>
          <a:p>
            <a:pPr eaLnBrk="1" hangingPunct="1">
              <a:buClr>
                <a:srgbClr val="C00000"/>
              </a:buClr>
              <a:buFont typeface="Wingdings" pitchFamily="2" charset="2"/>
              <a:buChar char="¥"/>
              <a:defRPr/>
            </a:pPr>
            <a:r>
              <a:rPr lang="sr-Cyrl-CS" sz="2400" dirty="0" smtClean="0">
                <a:latin typeface="Calibri" pitchFamily="34" charset="0"/>
              </a:rPr>
              <a:t> Суспектни лек и остали пимењивани лекови, дозе, начин примене, почетак и престанак примене, индикације за примену</a:t>
            </a:r>
          </a:p>
          <a:p>
            <a:pPr eaLnBrk="1" hangingPunct="1">
              <a:buClr>
                <a:srgbClr val="C00000"/>
              </a:buClr>
              <a:buFont typeface="Wingdings" pitchFamily="2" charset="2"/>
              <a:buChar char="¥"/>
              <a:defRPr/>
            </a:pPr>
            <a:endParaRPr lang="sr-Cyrl-CS" sz="700" dirty="0" smtClean="0">
              <a:latin typeface="Calibri" pitchFamily="34" charset="0"/>
            </a:endParaRPr>
          </a:p>
          <a:p>
            <a:pPr eaLnBrk="1" hangingPunct="1">
              <a:buClr>
                <a:srgbClr val="C00000"/>
              </a:buClr>
              <a:buFont typeface="Wingdings" pitchFamily="2" charset="2"/>
              <a:buChar char="¥"/>
              <a:defRPr/>
            </a:pPr>
            <a:r>
              <a:rPr lang="sr-Cyrl-CS" sz="2400" dirty="0" smtClean="0">
                <a:latin typeface="Calibri" pitchFamily="34" charset="0"/>
              </a:rPr>
              <a:t> Опис нежељеног догађаја, укључујући клиничке податке, лабораторијске резултате и податке о „нападу“ (или „затишју“)</a:t>
            </a:r>
          </a:p>
          <a:p>
            <a:pPr eaLnBrk="1" hangingPunct="1">
              <a:buClr>
                <a:srgbClr val="C00000"/>
              </a:buClr>
              <a:buFont typeface="Wingdings" pitchFamily="2" charset="2"/>
              <a:buChar char="¥"/>
              <a:defRPr/>
            </a:pPr>
            <a:endParaRPr lang="sr-Cyrl-CS" sz="700" dirty="0" smtClean="0">
              <a:latin typeface="Calibri" pitchFamily="34" charset="0"/>
            </a:endParaRPr>
          </a:p>
          <a:p>
            <a:pPr eaLnBrk="1" hangingPunct="1">
              <a:buClr>
                <a:srgbClr val="C00000"/>
              </a:buClr>
              <a:buFont typeface="Wingdings" pitchFamily="2" charset="2"/>
              <a:buChar char="¥"/>
              <a:defRPr/>
            </a:pPr>
            <a:r>
              <a:rPr lang="sr-Cyrl-CS" sz="2400" dirty="0" smtClean="0">
                <a:latin typeface="Calibri" pitchFamily="34" charset="0"/>
              </a:rPr>
              <a:t> Лечење, ток и исход</a:t>
            </a:r>
          </a:p>
          <a:p>
            <a:pPr eaLnBrk="1" hangingPunct="1">
              <a:defRPr/>
            </a:pPr>
            <a:endParaRPr lang="sr-Cyrl-CS" sz="2400" dirty="0" smtClean="0">
              <a:solidFill>
                <a:schemeClr val="tx2">
                  <a:lumMod val="75000"/>
                </a:schemeClr>
              </a:solidFill>
              <a:latin typeface="Comic Sans MS" pitchFamily="66" charset="0"/>
            </a:endParaRPr>
          </a:p>
          <a:p>
            <a:pPr eaLnBrk="1" hangingPunct="1">
              <a:buFont typeface="Wingdings 2" pitchFamily="18" charset="2"/>
              <a:buNone/>
              <a:defRPr/>
            </a:pPr>
            <a:endParaRPr lang="en-US" sz="2400" dirty="0" smtClean="0">
              <a:solidFill>
                <a:schemeClr val="tx2">
                  <a:lumMod val="75000"/>
                </a:schemeClr>
              </a:solidFill>
              <a:latin typeface="Comic Sans MS" pitchFamily="66" charset="0"/>
            </a:endParaRPr>
          </a:p>
        </p:txBody>
      </p:sp>
      <p:sp>
        <p:nvSpPr>
          <p:cNvPr id="66562" name="Title 1"/>
          <p:cNvSpPr>
            <a:spLocks noGrp="1"/>
          </p:cNvSpPr>
          <p:nvPr>
            <p:ph type="title"/>
          </p:nvPr>
        </p:nvSpPr>
        <p:spPr>
          <a:xfrm>
            <a:off x="457200" y="457200"/>
            <a:ext cx="8229600" cy="1219200"/>
          </a:xfrm>
        </p:spPr>
        <p:txBody>
          <a:bodyPr>
            <a:noAutofit/>
          </a:bodyPr>
          <a:lstStyle/>
          <a:p>
            <a:pPr algn="ctr" eaLnBrk="1" fontAlgn="auto" hangingPunct="1">
              <a:spcAft>
                <a:spcPts val="0"/>
              </a:spcAft>
              <a:defRPr/>
            </a:pPr>
            <a:r>
              <a:rPr lang="sr-Cyrl-CS" sz="4000" b="1" smtClean="0">
                <a:solidFill>
                  <a:srgbClr val="C00000"/>
                </a:solidFill>
                <a:latin typeface="Calibri" pitchFamily="34" charset="0"/>
              </a:rPr>
              <a:t>Подаци од значаја за процену каузалности</a:t>
            </a:r>
            <a:endParaRPr sz="4000" b="1" smtClean="0">
              <a:solidFill>
                <a:srgbClr val="C00000"/>
              </a:solidFill>
              <a:latin typeface="Calibri"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Content Placeholder 2"/>
          <p:cNvSpPr>
            <a:spLocks noGrp="1"/>
          </p:cNvSpPr>
          <p:nvPr>
            <p:ph idx="1"/>
          </p:nvPr>
        </p:nvSpPr>
        <p:spPr>
          <a:xfrm>
            <a:off x="457200" y="1981200"/>
            <a:ext cx="8153400" cy="4876800"/>
          </a:xfrm>
        </p:spPr>
        <p:txBody>
          <a:bodyPr/>
          <a:lstStyle/>
          <a:p>
            <a:pPr eaLnBrk="1" hangingPunct="1">
              <a:buClr>
                <a:srgbClr val="C00000"/>
              </a:buClr>
              <a:buFont typeface="Wingdings" pitchFamily="2" charset="2"/>
              <a:buChar char="¥"/>
              <a:defRPr/>
            </a:pPr>
            <a:r>
              <a:rPr lang="sr-Cyrl-CS" sz="2400" dirty="0" smtClean="0">
                <a:solidFill>
                  <a:schemeClr val="tx2">
                    <a:lumMod val="75000"/>
                  </a:schemeClr>
                </a:solidFill>
                <a:latin typeface="Comic Sans MS" pitchFamily="66" charset="0"/>
              </a:rPr>
              <a:t> </a:t>
            </a:r>
            <a:r>
              <a:rPr lang="sr-Cyrl-CS" sz="2400" dirty="0" smtClean="0">
                <a:latin typeface="Comic Sans MS" pitchFamily="66" charset="0"/>
              </a:rPr>
              <a:t>Временска повезаност (и просторна) између примене лека и нежељеног дејства</a:t>
            </a:r>
          </a:p>
          <a:p>
            <a:pPr eaLnBrk="1" hangingPunct="1">
              <a:buClr>
                <a:srgbClr val="C00000"/>
              </a:buClr>
              <a:buFont typeface="Wingdings" pitchFamily="2" charset="2"/>
              <a:buChar char="¥"/>
              <a:defRPr/>
            </a:pPr>
            <a:endParaRPr lang="sr-Cyrl-CS" sz="700" dirty="0" smtClean="0">
              <a:latin typeface="Comic Sans MS" pitchFamily="66" charset="0"/>
            </a:endParaRPr>
          </a:p>
          <a:p>
            <a:pPr eaLnBrk="1" hangingPunct="1">
              <a:buClr>
                <a:srgbClr val="C00000"/>
              </a:buClr>
              <a:buFont typeface="Wingdings" pitchFamily="2" charset="2"/>
              <a:buChar char="¥"/>
              <a:defRPr/>
            </a:pPr>
            <a:r>
              <a:rPr lang="sr-Cyrl-CS" sz="2400" dirty="0" smtClean="0">
                <a:latin typeface="Comic Sans MS" pitchFamily="66" charset="0"/>
              </a:rPr>
              <a:t> Фармакологија лека (својства, позната нежељена дејства)</a:t>
            </a:r>
          </a:p>
          <a:p>
            <a:pPr eaLnBrk="1" hangingPunct="1">
              <a:buClr>
                <a:srgbClr val="C00000"/>
              </a:buClr>
              <a:buFont typeface="Wingdings" pitchFamily="2" charset="2"/>
              <a:buChar char="¥"/>
              <a:defRPr/>
            </a:pPr>
            <a:endParaRPr lang="sr-Cyrl-CS" sz="700" dirty="0" smtClean="0">
              <a:latin typeface="Comic Sans MS" pitchFamily="66" charset="0"/>
            </a:endParaRPr>
          </a:p>
          <a:p>
            <a:pPr eaLnBrk="1" hangingPunct="1">
              <a:buClr>
                <a:srgbClr val="C00000"/>
              </a:buClr>
              <a:buFont typeface="Wingdings" pitchFamily="2" charset="2"/>
              <a:buChar char="¥"/>
              <a:defRPr/>
            </a:pPr>
            <a:r>
              <a:rPr lang="sr-Cyrl-CS" sz="2400" dirty="0" smtClean="0">
                <a:latin typeface="Comic Sans MS" pitchFamily="66" charset="0"/>
              </a:rPr>
              <a:t> Медицинска прихватљивост (карактеристични знаци и симптоми, лабораторијски налази, патолошки налази)</a:t>
            </a:r>
          </a:p>
          <a:p>
            <a:pPr eaLnBrk="1" hangingPunct="1">
              <a:buClr>
                <a:srgbClr val="C00000"/>
              </a:buClr>
              <a:buFont typeface="Wingdings" pitchFamily="2" charset="2"/>
              <a:buChar char="¥"/>
              <a:defRPr/>
            </a:pPr>
            <a:endParaRPr lang="sr-Cyrl-CS" sz="700" dirty="0" smtClean="0">
              <a:latin typeface="Comic Sans MS" pitchFamily="66" charset="0"/>
            </a:endParaRPr>
          </a:p>
          <a:p>
            <a:pPr eaLnBrk="1" hangingPunct="1">
              <a:buClr>
                <a:srgbClr val="C00000"/>
              </a:buClr>
              <a:buFont typeface="Wingdings" pitchFamily="2" charset="2"/>
              <a:buChar char="¥"/>
              <a:defRPr/>
            </a:pPr>
            <a:r>
              <a:rPr lang="sr-Cyrl-CS" sz="2400" dirty="0" smtClean="0">
                <a:latin typeface="Comic Sans MS" pitchFamily="66" charset="0"/>
              </a:rPr>
              <a:t> Могућност или искључивање других узрока</a:t>
            </a:r>
          </a:p>
          <a:p>
            <a:pPr eaLnBrk="1" hangingPunct="1">
              <a:defRPr/>
            </a:pPr>
            <a:endParaRPr lang="sr-Cyrl-CS" sz="2400" dirty="0" smtClean="0">
              <a:solidFill>
                <a:schemeClr val="tx2">
                  <a:lumMod val="75000"/>
                </a:schemeClr>
              </a:solidFill>
              <a:latin typeface="Comic Sans MS" pitchFamily="66" charset="0"/>
            </a:endParaRPr>
          </a:p>
          <a:p>
            <a:pPr eaLnBrk="1" hangingPunct="1">
              <a:buFont typeface="Wingdings 2" pitchFamily="18" charset="2"/>
              <a:buNone/>
              <a:defRPr/>
            </a:pPr>
            <a:endParaRPr lang="en-US" sz="2400" dirty="0" smtClean="0">
              <a:solidFill>
                <a:schemeClr val="tx2">
                  <a:lumMod val="75000"/>
                </a:schemeClr>
              </a:solidFill>
              <a:latin typeface="Comic Sans MS" pitchFamily="66" charset="0"/>
            </a:endParaRPr>
          </a:p>
        </p:txBody>
      </p:sp>
      <p:sp>
        <p:nvSpPr>
          <p:cNvPr id="66562" name="Title 1"/>
          <p:cNvSpPr>
            <a:spLocks noGrp="1"/>
          </p:cNvSpPr>
          <p:nvPr>
            <p:ph type="title"/>
          </p:nvPr>
        </p:nvSpPr>
        <p:spPr>
          <a:xfrm>
            <a:off x="457200" y="457200"/>
            <a:ext cx="8229600" cy="914400"/>
          </a:xfrm>
        </p:spPr>
        <p:txBody>
          <a:bodyPr>
            <a:normAutofit/>
          </a:bodyPr>
          <a:lstStyle/>
          <a:p>
            <a:pPr algn="ctr" eaLnBrk="1" fontAlgn="auto" hangingPunct="1">
              <a:spcAft>
                <a:spcPts val="0"/>
              </a:spcAft>
              <a:defRPr/>
            </a:pPr>
            <a:r>
              <a:rPr lang="sr-Cyrl-CS" sz="4000" b="1" smtClean="0">
                <a:solidFill>
                  <a:srgbClr val="C00000"/>
                </a:solidFill>
                <a:latin typeface="Comic Sans MS" pitchFamily="66" charset="0"/>
              </a:rPr>
              <a:t>4 критеријума процене</a:t>
            </a:r>
            <a:endParaRPr sz="4000" b="1" smtClean="0">
              <a:solidFill>
                <a:srgbClr val="C00000"/>
              </a:solidFill>
              <a:latin typeface="Comic Sans MS" pitchFamily="66"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Content Placeholder 2"/>
          <p:cNvSpPr>
            <a:spLocks noGrp="1"/>
          </p:cNvSpPr>
          <p:nvPr>
            <p:ph idx="1"/>
          </p:nvPr>
        </p:nvSpPr>
        <p:spPr>
          <a:xfrm>
            <a:off x="457200" y="1524000"/>
            <a:ext cx="8153400" cy="4800600"/>
          </a:xfrm>
        </p:spPr>
        <p:txBody>
          <a:bodyPr>
            <a:normAutofit/>
          </a:bodyPr>
          <a:lstStyle/>
          <a:p>
            <a:pPr eaLnBrk="1" hangingPunct="1">
              <a:buClr>
                <a:srgbClr val="C00000"/>
              </a:buClr>
              <a:buFont typeface="Wingdings 2" pitchFamily="18" charset="2"/>
              <a:buNone/>
              <a:defRPr/>
            </a:pPr>
            <a:r>
              <a:rPr lang="sr-Cyrl-CS" sz="2400" dirty="0" smtClean="0">
                <a:latin typeface="Calibri" pitchFamily="34" charset="0"/>
              </a:rPr>
              <a:t>Поузданост процене каузалности се повећава коришћењем алгоритма каузалности, који има низ клиничких питања. Нпр. Нарањо алгоритам се састоји од низа клиничких питања фокусираних на временску и доза-одговор повезаност, претходну појаву дате нежељене реакције, повлачење по прекиду примене лека и поновну појаву на увођење лека, токсичне концентрације лека у крви, одговор на плацебо, постојање алтернативних узрока и на објективно евидентирање нежељеног догађаја.</a:t>
            </a:r>
          </a:p>
          <a:p>
            <a:pPr eaLnBrk="1" hangingPunct="1">
              <a:buClr>
                <a:srgbClr val="C00000"/>
              </a:buClr>
              <a:buFont typeface="Wingdings 2" pitchFamily="18" charset="2"/>
              <a:buNone/>
              <a:defRPr/>
            </a:pPr>
            <a:r>
              <a:rPr lang="sr-Cyrl-CS" sz="2400" dirty="0" smtClean="0">
                <a:latin typeface="Calibri" pitchFamily="34" charset="0"/>
              </a:rPr>
              <a:t>У циљу свођења неслагања у проценама на минимум, бројне здравствене институције и ФДА користе исти алгоритам каузалности.</a:t>
            </a:r>
          </a:p>
          <a:p>
            <a:pPr eaLnBrk="1" hangingPunct="1">
              <a:buFont typeface="Wingdings 2" pitchFamily="18" charset="2"/>
              <a:buNone/>
              <a:defRPr/>
            </a:pPr>
            <a:endParaRPr lang="en-US" sz="2400" dirty="0" smtClean="0">
              <a:solidFill>
                <a:schemeClr val="tx2">
                  <a:lumMod val="75000"/>
                </a:schemeClr>
              </a:solidFill>
              <a:latin typeface="Comic Sans MS" pitchFamily="66" charset="0"/>
            </a:endParaRPr>
          </a:p>
        </p:txBody>
      </p:sp>
      <p:sp>
        <p:nvSpPr>
          <p:cNvPr id="66562" name="Title 1"/>
          <p:cNvSpPr>
            <a:spLocks noGrp="1"/>
          </p:cNvSpPr>
          <p:nvPr>
            <p:ph type="title"/>
          </p:nvPr>
        </p:nvSpPr>
        <p:spPr>
          <a:xfrm>
            <a:off x="457200" y="304800"/>
            <a:ext cx="8229600" cy="685800"/>
          </a:xfrm>
        </p:spPr>
        <p:txBody>
          <a:bodyPr>
            <a:noAutofit/>
          </a:bodyPr>
          <a:lstStyle/>
          <a:p>
            <a:pPr algn="ctr" eaLnBrk="1" fontAlgn="auto" hangingPunct="1">
              <a:spcAft>
                <a:spcPts val="0"/>
              </a:spcAft>
              <a:defRPr/>
            </a:pPr>
            <a:r>
              <a:rPr lang="sr-Cyrl-CS" sz="4000" b="1" smtClean="0">
                <a:solidFill>
                  <a:srgbClr val="C00000"/>
                </a:solidFill>
                <a:latin typeface="Comic Sans MS" pitchFamily="66" charset="0"/>
              </a:rPr>
              <a:t>Нарањо скор</a:t>
            </a:r>
            <a:endParaRPr sz="4000" b="1" smtClean="0">
              <a:solidFill>
                <a:srgbClr val="C00000"/>
              </a:solidFill>
              <a:latin typeface="Comic Sans MS" pitchFamily="66"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52400" y="304800"/>
          <a:ext cx="8839200" cy="6187440"/>
        </p:xfrm>
        <a:graphic>
          <a:graphicData uri="http://schemas.openxmlformats.org/drawingml/2006/table">
            <a:tbl>
              <a:tblPr firstRow="1" bandRow="1">
                <a:tableStyleId>{D7AC3CCA-C797-4891-BE02-D94E43425B78}</a:tableStyleId>
              </a:tblPr>
              <a:tblGrid>
                <a:gridCol w="7010400"/>
                <a:gridCol w="533400"/>
                <a:gridCol w="533400"/>
                <a:gridCol w="762000"/>
              </a:tblGrid>
              <a:tr h="370840">
                <a:tc gridSpan="4">
                  <a:txBody>
                    <a:bodyPr/>
                    <a:lstStyle/>
                    <a:p>
                      <a:pPr algn="ctr"/>
                      <a:endParaRPr lang="sr-Cyrl-CS" sz="300" dirty="0" smtClean="0">
                        <a:solidFill>
                          <a:schemeClr val="tx1"/>
                        </a:solidFill>
                        <a:latin typeface="+mn-lt"/>
                      </a:endParaRPr>
                    </a:p>
                    <a:p>
                      <a:pPr algn="ctr"/>
                      <a:r>
                        <a:rPr lang="sr-Cyrl-CS" sz="2000" dirty="0" smtClean="0">
                          <a:solidFill>
                            <a:schemeClr val="tx1"/>
                          </a:solidFill>
                          <a:latin typeface="Comic Sans MS" pitchFamily="66" charset="0"/>
                        </a:rPr>
                        <a:t>Нарањо скор каузалности</a:t>
                      </a:r>
                    </a:p>
                    <a:p>
                      <a:pPr algn="ctr"/>
                      <a:endParaRPr lang="en-US" sz="200" dirty="0">
                        <a:solidFill>
                          <a:schemeClr val="tx1"/>
                        </a:solidFill>
                        <a:latin typeface="+mn-lt"/>
                      </a:endParaRPr>
                    </a:p>
                  </a:txBody>
                  <a:tcPr anchor="ct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370840">
                <a:tc>
                  <a:txBody>
                    <a:bodyPr/>
                    <a:lstStyle/>
                    <a:p>
                      <a:endParaRPr lang="en-US" dirty="0">
                        <a:solidFill>
                          <a:schemeClr val="tx1"/>
                        </a:solidFill>
                      </a:endParaRPr>
                    </a:p>
                  </a:txBody>
                  <a:tcPr/>
                </a:tc>
                <a:tc>
                  <a:txBody>
                    <a:bodyPr/>
                    <a:lstStyle/>
                    <a:p>
                      <a:r>
                        <a:rPr lang="sr-Cyrl-CS" sz="1400" b="1" dirty="0" smtClean="0">
                          <a:solidFill>
                            <a:schemeClr val="tx1"/>
                          </a:solidFill>
                        </a:rPr>
                        <a:t>Да</a:t>
                      </a:r>
                      <a:endParaRPr lang="en-US" sz="1400" b="1" dirty="0">
                        <a:solidFill>
                          <a:schemeClr val="tx1"/>
                        </a:solidFill>
                      </a:endParaRPr>
                    </a:p>
                  </a:txBody>
                  <a:tcPr/>
                </a:tc>
                <a:tc>
                  <a:txBody>
                    <a:bodyPr/>
                    <a:lstStyle/>
                    <a:p>
                      <a:r>
                        <a:rPr lang="sr-Cyrl-CS" sz="1400" b="1" dirty="0" smtClean="0">
                          <a:solidFill>
                            <a:schemeClr val="tx1"/>
                          </a:solidFill>
                        </a:rPr>
                        <a:t>Не </a:t>
                      </a:r>
                      <a:endParaRPr lang="en-US" sz="1400" b="1" dirty="0">
                        <a:solidFill>
                          <a:schemeClr val="tx1"/>
                        </a:solidFill>
                      </a:endParaRPr>
                    </a:p>
                  </a:txBody>
                  <a:tcPr/>
                </a:tc>
                <a:tc>
                  <a:txBody>
                    <a:bodyPr/>
                    <a:lstStyle/>
                    <a:p>
                      <a:r>
                        <a:rPr lang="sr-Cyrl-CS" sz="1400" b="1" dirty="0" smtClean="0">
                          <a:solidFill>
                            <a:schemeClr val="tx1"/>
                          </a:solidFill>
                        </a:rPr>
                        <a:t>Не</a:t>
                      </a:r>
                    </a:p>
                    <a:p>
                      <a:r>
                        <a:rPr lang="sr-Cyrl-CS" sz="1400" b="1" dirty="0" smtClean="0">
                          <a:solidFill>
                            <a:schemeClr val="tx1"/>
                          </a:solidFill>
                        </a:rPr>
                        <a:t>знам</a:t>
                      </a:r>
                      <a:endParaRPr lang="en-US" sz="1400" b="1" dirty="0">
                        <a:solidFill>
                          <a:schemeClr val="tx1"/>
                        </a:solidFill>
                      </a:endParaRPr>
                    </a:p>
                  </a:txBody>
                  <a:tcPr/>
                </a:tc>
              </a:tr>
              <a:tr h="370840">
                <a:tc>
                  <a:txBody>
                    <a:bodyPr/>
                    <a:lstStyle/>
                    <a:p>
                      <a:r>
                        <a:rPr lang="sr-Cyrl-CS" sz="1600" dirty="0" smtClean="0">
                          <a:solidFill>
                            <a:schemeClr val="tx1"/>
                          </a:solidFill>
                        </a:rPr>
                        <a:t>1. Да ли је ова нежељена реакција већ пријављивана?</a:t>
                      </a:r>
                      <a:endParaRPr lang="en-US" sz="1600" dirty="0">
                        <a:solidFill>
                          <a:schemeClr val="tx1"/>
                        </a:solidFill>
                      </a:endParaRPr>
                    </a:p>
                  </a:txBody>
                  <a:tcPr/>
                </a:tc>
                <a:tc>
                  <a:txBody>
                    <a:bodyPr/>
                    <a:lstStyle/>
                    <a:p>
                      <a:pPr algn="ctr"/>
                      <a:r>
                        <a:rPr lang="sr-Cyrl-CS" dirty="0" smtClean="0">
                          <a:solidFill>
                            <a:schemeClr val="tx1"/>
                          </a:solidFill>
                        </a:rPr>
                        <a:t>+1</a:t>
                      </a:r>
                      <a:endParaRPr lang="en-US" dirty="0">
                        <a:solidFill>
                          <a:schemeClr val="tx1"/>
                        </a:solidFill>
                      </a:endParaRPr>
                    </a:p>
                  </a:txBody>
                  <a:tcPr anchor="ctr"/>
                </a:tc>
                <a:tc>
                  <a:txBody>
                    <a:bodyPr/>
                    <a:lstStyle/>
                    <a:p>
                      <a:pPr algn="ctr"/>
                      <a:r>
                        <a:rPr lang="sr-Cyrl-CS" dirty="0" smtClean="0">
                          <a:solidFill>
                            <a:schemeClr val="tx1"/>
                          </a:solidFill>
                        </a:rPr>
                        <a:t>0</a:t>
                      </a:r>
                      <a:endParaRPr lang="en-US" dirty="0">
                        <a:solidFill>
                          <a:schemeClr val="tx1"/>
                        </a:solidFill>
                      </a:endParaRPr>
                    </a:p>
                  </a:txBody>
                  <a:tcPr anchor="ctr"/>
                </a:tc>
                <a:tc>
                  <a:txBody>
                    <a:bodyPr/>
                    <a:lstStyle/>
                    <a:p>
                      <a:pPr algn="ctr"/>
                      <a:r>
                        <a:rPr lang="sr-Cyrl-CS" dirty="0" smtClean="0">
                          <a:solidFill>
                            <a:schemeClr val="tx1"/>
                          </a:solidFill>
                        </a:rPr>
                        <a:t>0</a:t>
                      </a:r>
                      <a:endParaRPr lang="en-US" dirty="0">
                        <a:solidFill>
                          <a:schemeClr val="tx1"/>
                        </a:solidFill>
                      </a:endParaRPr>
                    </a:p>
                  </a:txBody>
                  <a:tcPr anchor="ctr"/>
                </a:tc>
              </a:tr>
              <a:tr h="370840">
                <a:tc>
                  <a:txBody>
                    <a:bodyPr/>
                    <a:lstStyle/>
                    <a:p>
                      <a:r>
                        <a:rPr lang="sr-Cyrl-CS" sz="1600" dirty="0" smtClean="0">
                          <a:solidFill>
                            <a:schemeClr val="tx1"/>
                          </a:solidFill>
                        </a:rPr>
                        <a:t>2. Да ли се нежељени догађај појавио</a:t>
                      </a:r>
                      <a:r>
                        <a:rPr lang="sr-Cyrl-CS" sz="1600" baseline="0" dirty="0" smtClean="0">
                          <a:solidFill>
                            <a:schemeClr val="tx1"/>
                          </a:solidFill>
                        </a:rPr>
                        <a:t> после примене сумњивог лека?</a:t>
                      </a:r>
                      <a:endParaRPr lang="en-US" sz="1600" dirty="0">
                        <a:solidFill>
                          <a:schemeClr val="tx1"/>
                        </a:solidFill>
                      </a:endParaRPr>
                    </a:p>
                  </a:txBody>
                  <a:tcPr/>
                </a:tc>
                <a:tc>
                  <a:txBody>
                    <a:bodyPr/>
                    <a:lstStyle/>
                    <a:p>
                      <a:pPr algn="ctr"/>
                      <a:r>
                        <a:rPr lang="sr-Cyrl-CS" dirty="0" smtClean="0">
                          <a:solidFill>
                            <a:schemeClr val="tx1"/>
                          </a:solidFill>
                        </a:rPr>
                        <a:t>+2</a:t>
                      </a:r>
                      <a:endParaRPr lang="en-US" dirty="0">
                        <a:solidFill>
                          <a:schemeClr val="tx1"/>
                        </a:solidFill>
                      </a:endParaRPr>
                    </a:p>
                  </a:txBody>
                  <a:tcPr anchor="ctr"/>
                </a:tc>
                <a:tc>
                  <a:txBody>
                    <a:bodyPr/>
                    <a:lstStyle/>
                    <a:p>
                      <a:pPr algn="ctr"/>
                      <a:r>
                        <a:rPr lang="sr-Cyrl-CS" dirty="0" smtClean="0">
                          <a:solidFill>
                            <a:schemeClr val="tx1"/>
                          </a:solidFill>
                        </a:rPr>
                        <a:t>-1</a:t>
                      </a:r>
                      <a:endParaRPr lang="en-US" dirty="0">
                        <a:solidFill>
                          <a:schemeClr val="tx1"/>
                        </a:solidFill>
                      </a:endParaRPr>
                    </a:p>
                  </a:txBody>
                  <a:tcPr anchor="ctr"/>
                </a:tc>
                <a:tc>
                  <a:txBody>
                    <a:bodyPr/>
                    <a:lstStyle/>
                    <a:p>
                      <a:pPr algn="ctr"/>
                      <a:r>
                        <a:rPr lang="sr-Cyrl-CS" dirty="0" smtClean="0">
                          <a:solidFill>
                            <a:schemeClr val="tx1"/>
                          </a:solidFill>
                        </a:rPr>
                        <a:t>0</a:t>
                      </a:r>
                      <a:endParaRPr lang="en-US" dirty="0">
                        <a:solidFill>
                          <a:schemeClr val="tx1"/>
                        </a:solidFill>
                      </a:endParaRPr>
                    </a:p>
                  </a:txBody>
                  <a:tcPr anchor="ctr"/>
                </a:tc>
              </a:tr>
              <a:tr h="370840">
                <a:tc>
                  <a:txBody>
                    <a:bodyPr/>
                    <a:lstStyle/>
                    <a:p>
                      <a:r>
                        <a:rPr lang="sr-Cyrl-CS" sz="1600" dirty="0" smtClean="0">
                          <a:solidFill>
                            <a:schemeClr val="tx1"/>
                          </a:solidFill>
                        </a:rPr>
                        <a:t>3. Да ли је нежељена реакција почела да се повлачи после прекида </a:t>
                      </a:r>
                    </a:p>
                    <a:p>
                      <a:r>
                        <a:rPr lang="sr-Cyrl-CS" sz="1600" dirty="0" smtClean="0">
                          <a:solidFill>
                            <a:schemeClr val="tx1"/>
                          </a:solidFill>
                        </a:rPr>
                        <a:t>    примене лека или на примену специфичног антагонисте?</a:t>
                      </a:r>
                      <a:endParaRPr lang="en-US" sz="1600" dirty="0">
                        <a:solidFill>
                          <a:schemeClr val="tx1"/>
                        </a:solidFill>
                      </a:endParaRPr>
                    </a:p>
                  </a:txBody>
                  <a:tcPr/>
                </a:tc>
                <a:tc>
                  <a:txBody>
                    <a:bodyPr/>
                    <a:lstStyle/>
                    <a:p>
                      <a:pPr algn="ctr"/>
                      <a:r>
                        <a:rPr lang="sr-Cyrl-CS" dirty="0" smtClean="0">
                          <a:solidFill>
                            <a:schemeClr val="tx1"/>
                          </a:solidFill>
                        </a:rPr>
                        <a:t>+1</a:t>
                      </a:r>
                      <a:endParaRPr lang="en-US" dirty="0">
                        <a:solidFill>
                          <a:schemeClr val="tx1"/>
                        </a:solidFill>
                      </a:endParaRPr>
                    </a:p>
                  </a:txBody>
                  <a:tcPr anchor="ctr"/>
                </a:tc>
                <a:tc>
                  <a:txBody>
                    <a:bodyPr/>
                    <a:lstStyle/>
                    <a:p>
                      <a:pPr algn="ctr"/>
                      <a:r>
                        <a:rPr lang="sr-Cyrl-CS" dirty="0" smtClean="0">
                          <a:solidFill>
                            <a:schemeClr val="tx1"/>
                          </a:solidFill>
                        </a:rPr>
                        <a:t>0</a:t>
                      </a:r>
                      <a:endParaRPr lang="en-US" dirty="0">
                        <a:solidFill>
                          <a:schemeClr val="tx1"/>
                        </a:solidFill>
                      </a:endParaRPr>
                    </a:p>
                  </a:txBody>
                  <a:tcPr anchor="ctr"/>
                </a:tc>
                <a:tc>
                  <a:txBody>
                    <a:bodyPr/>
                    <a:lstStyle/>
                    <a:p>
                      <a:pPr algn="ctr"/>
                      <a:r>
                        <a:rPr lang="sr-Cyrl-CS" dirty="0" smtClean="0">
                          <a:solidFill>
                            <a:schemeClr val="tx1"/>
                          </a:solidFill>
                        </a:rPr>
                        <a:t>0</a:t>
                      </a:r>
                      <a:endParaRPr lang="en-US" dirty="0">
                        <a:solidFill>
                          <a:schemeClr val="tx1"/>
                        </a:solidFill>
                      </a:endParaRPr>
                    </a:p>
                  </a:txBody>
                  <a:tcPr anchor="ctr"/>
                </a:tc>
              </a:tr>
              <a:tr h="370840">
                <a:tc>
                  <a:txBody>
                    <a:bodyPr/>
                    <a:lstStyle/>
                    <a:p>
                      <a:r>
                        <a:rPr lang="sr-Cyrl-CS" sz="1600" dirty="0" smtClean="0">
                          <a:solidFill>
                            <a:schemeClr val="tx1"/>
                          </a:solidFill>
                        </a:rPr>
                        <a:t>4. Да ли се нежељена</a:t>
                      </a:r>
                      <a:r>
                        <a:rPr lang="sr-Cyrl-CS" sz="1600" baseline="0" dirty="0" smtClean="0">
                          <a:solidFill>
                            <a:schemeClr val="tx1"/>
                          </a:solidFill>
                        </a:rPr>
                        <a:t> реакција поново јавила када је лек поново уведен у </a:t>
                      </a:r>
                    </a:p>
                    <a:p>
                      <a:r>
                        <a:rPr lang="sr-Cyrl-CS" sz="1600" baseline="0" dirty="0" smtClean="0">
                          <a:solidFill>
                            <a:schemeClr val="tx1"/>
                          </a:solidFill>
                        </a:rPr>
                        <a:t>    терапију?</a:t>
                      </a:r>
                      <a:endParaRPr lang="en-US" sz="1600" dirty="0">
                        <a:solidFill>
                          <a:schemeClr val="tx1"/>
                        </a:solidFill>
                      </a:endParaRPr>
                    </a:p>
                  </a:txBody>
                  <a:tcPr/>
                </a:tc>
                <a:tc>
                  <a:txBody>
                    <a:bodyPr/>
                    <a:lstStyle/>
                    <a:p>
                      <a:pPr algn="ctr"/>
                      <a:r>
                        <a:rPr lang="sr-Cyrl-CS" dirty="0" smtClean="0">
                          <a:solidFill>
                            <a:schemeClr val="tx1"/>
                          </a:solidFill>
                        </a:rPr>
                        <a:t>+2</a:t>
                      </a:r>
                      <a:endParaRPr lang="en-US" dirty="0">
                        <a:solidFill>
                          <a:schemeClr val="tx1"/>
                        </a:solidFill>
                      </a:endParaRPr>
                    </a:p>
                  </a:txBody>
                  <a:tcPr anchor="ctr"/>
                </a:tc>
                <a:tc>
                  <a:txBody>
                    <a:bodyPr/>
                    <a:lstStyle/>
                    <a:p>
                      <a:pPr algn="ctr"/>
                      <a:r>
                        <a:rPr lang="sr-Cyrl-CS" dirty="0" smtClean="0">
                          <a:solidFill>
                            <a:schemeClr val="tx1"/>
                          </a:solidFill>
                        </a:rPr>
                        <a:t>-1</a:t>
                      </a:r>
                      <a:endParaRPr lang="en-US" dirty="0">
                        <a:solidFill>
                          <a:schemeClr val="tx1"/>
                        </a:solidFill>
                      </a:endParaRPr>
                    </a:p>
                  </a:txBody>
                  <a:tcPr anchor="ctr"/>
                </a:tc>
                <a:tc>
                  <a:txBody>
                    <a:bodyPr/>
                    <a:lstStyle/>
                    <a:p>
                      <a:pPr algn="ctr"/>
                      <a:r>
                        <a:rPr lang="sr-Cyrl-CS" dirty="0" smtClean="0">
                          <a:solidFill>
                            <a:schemeClr val="tx1"/>
                          </a:solidFill>
                        </a:rPr>
                        <a:t>0</a:t>
                      </a:r>
                      <a:endParaRPr lang="en-US" dirty="0">
                        <a:solidFill>
                          <a:schemeClr val="tx1"/>
                        </a:solidFill>
                      </a:endParaRPr>
                    </a:p>
                  </a:txBody>
                  <a:tcPr anchor="ctr"/>
                </a:tc>
              </a:tr>
              <a:tr h="370840">
                <a:tc>
                  <a:txBody>
                    <a:bodyPr/>
                    <a:lstStyle/>
                    <a:p>
                      <a:r>
                        <a:rPr lang="sr-Cyrl-CS" sz="1600" dirty="0" smtClean="0">
                          <a:solidFill>
                            <a:schemeClr val="tx1"/>
                          </a:solidFill>
                        </a:rPr>
                        <a:t>5. Да ли постоје алтернативни узроци (осим лека) који би самостално </a:t>
                      </a:r>
                    </a:p>
                    <a:p>
                      <a:r>
                        <a:rPr lang="sr-Cyrl-CS" sz="1600" dirty="0" smtClean="0">
                          <a:solidFill>
                            <a:schemeClr val="tx1"/>
                          </a:solidFill>
                        </a:rPr>
                        <a:t>    могли да изазову описану реакцију?</a:t>
                      </a:r>
                      <a:endParaRPr lang="en-US" sz="1600" dirty="0">
                        <a:solidFill>
                          <a:schemeClr val="tx1"/>
                        </a:solidFill>
                      </a:endParaRPr>
                    </a:p>
                  </a:txBody>
                  <a:tcPr/>
                </a:tc>
                <a:tc>
                  <a:txBody>
                    <a:bodyPr/>
                    <a:lstStyle/>
                    <a:p>
                      <a:pPr algn="ctr"/>
                      <a:r>
                        <a:rPr lang="sr-Cyrl-CS" dirty="0" smtClean="0">
                          <a:solidFill>
                            <a:schemeClr val="tx1"/>
                          </a:solidFill>
                        </a:rPr>
                        <a:t>-1</a:t>
                      </a:r>
                      <a:endParaRPr lang="en-US" dirty="0">
                        <a:solidFill>
                          <a:schemeClr val="tx1"/>
                        </a:solidFill>
                      </a:endParaRPr>
                    </a:p>
                  </a:txBody>
                  <a:tcPr anchor="ctr"/>
                </a:tc>
                <a:tc>
                  <a:txBody>
                    <a:bodyPr/>
                    <a:lstStyle/>
                    <a:p>
                      <a:pPr algn="ctr"/>
                      <a:r>
                        <a:rPr lang="sr-Cyrl-CS" dirty="0" smtClean="0">
                          <a:solidFill>
                            <a:schemeClr val="tx1"/>
                          </a:solidFill>
                        </a:rPr>
                        <a:t>+2</a:t>
                      </a:r>
                      <a:endParaRPr lang="en-US" dirty="0">
                        <a:solidFill>
                          <a:schemeClr val="tx1"/>
                        </a:solidFill>
                      </a:endParaRPr>
                    </a:p>
                  </a:txBody>
                  <a:tcPr anchor="ctr"/>
                </a:tc>
                <a:tc>
                  <a:txBody>
                    <a:bodyPr/>
                    <a:lstStyle/>
                    <a:p>
                      <a:pPr algn="ctr"/>
                      <a:r>
                        <a:rPr lang="sr-Cyrl-CS" dirty="0" smtClean="0">
                          <a:solidFill>
                            <a:schemeClr val="tx1"/>
                          </a:solidFill>
                        </a:rPr>
                        <a:t>0</a:t>
                      </a:r>
                      <a:endParaRPr lang="en-US" dirty="0">
                        <a:solidFill>
                          <a:schemeClr val="tx1"/>
                        </a:solidFill>
                      </a:endParaRPr>
                    </a:p>
                  </a:txBody>
                  <a:tcPr anchor="ctr"/>
                </a:tc>
              </a:tr>
              <a:tr h="370840">
                <a:tc>
                  <a:txBody>
                    <a:bodyPr/>
                    <a:lstStyle/>
                    <a:p>
                      <a:r>
                        <a:rPr lang="sr-Cyrl-CS" sz="1600" dirty="0" smtClean="0">
                          <a:solidFill>
                            <a:schemeClr val="tx1"/>
                          </a:solidFill>
                        </a:rPr>
                        <a:t>6. Да ли се реакција јавила и после</a:t>
                      </a:r>
                      <a:r>
                        <a:rPr lang="sr-Cyrl-CS" sz="1600" baseline="0" dirty="0" smtClean="0">
                          <a:solidFill>
                            <a:schemeClr val="tx1"/>
                          </a:solidFill>
                        </a:rPr>
                        <a:t> примене плацеба?</a:t>
                      </a:r>
                      <a:endParaRPr lang="en-US" sz="1600" dirty="0">
                        <a:solidFill>
                          <a:schemeClr val="tx1"/>
                        </a:solidFill>
                      </a:endParaRPr>
                    </a:p>
                  </a:txBody>
                  <a:tcPr/>
                </a:tc>
                <a:tc>
                  <a:txBody>
                    <a:bodyPr/>
                    <a:lstStyle/>
                    <a:p>
                      <a:pPr algn="ctr"/>
                      <a:r>
                        <a:rPr lang="sr-Cyrl-CS" dirty="0" smtClean="0">
                          <a:solidFill>
                            <a:schemeClr val="tx1"/>
                          </a:solidFill>
                        </a:rPr>
                        <a:t>-1</a:t>
                      </a:r>
                      <a:endParaRPr lang="en-US" dirty="0">
                        <a:solidFill>
                          <a:schemeClr val="tx1"/>
                        </a:solidFill>
                      </a:endParaRPr>
                    </a:p>
                  </a:txBody>
                  <a:tcPr anchor="ctr"/>
                </a:tc>
                <a:tc>
                  <a:txBody>
                    <a:bodyPr/>
                    <a:lstStyle/>
                    <a:p>
                      <a:pPr algn="ctr"/>
                      <a:r>
                        <a:rPr lang="sr-Cyrl-CS" dirty="0" smtClean="0">
                          <a:solidFill>
                            <a:schemeClr val="tx1"/>
                          </a:solidFill>
                        </a:rPr>
                        <a:t>+1</a:t>
                      </a:r>
                      <a:endParaRPr lang="en-US" dirty="0">
                        <a:solidFill>
                          <a:schemeClr val="tx1"/>
                        </a:solidFill>
                      </a:endParaRPr>
                    </a:p>
                  </a:txBody>
                  <a:tcPr anchor="ctr"/>
                </a:tc>
                <a:tc>
                  <a:txBody>
                    <a:bodyPr/>
                    <a:lstStyle/>
                    <a:p>
                      <a:pPr algn="ctr"/>
                      <a:r>
                        <a:rPr lang="sr-Cyrl-CS" dirty="0" smtClean="0">
                          <a:solidFill>
                            <a:schemeClr val="tx1"/>
                          </a:solidFill>
                        </a:rPr>
                        <a:t>0</a:t>
                      </a:r>
                      <a:endParaRPr lang="en-US" dirty="0">
                        <a:solidFill>
                          <a:schemeClr val="tx1"/>
                        </a:solidFill>
                      </a:endParaRPr>
                    </a:p>
                  </a:txBody>
                  <a:tcPr anchor="ctr"/>
                </a:tc>
              </a:tr>
              <a:tr h="370840">
                <a:tc>
                  <a:txBody>
                    <a:bodyPr/>
                    <a:lstStyle/>
                    <a:p>
                      <a:r>
                        <a:rPr lang="sr-Cyrl-CS" sz="1600" dirty="0" smtClean="0">
                          <a:solidFill>
                            <a:schemeClr val="tx1"/>
                          </a:solidFill>
                        </a:rPr>
                        <a:t>7. Да ли су у</a:t>
                      </a:r>
                      <a:r>
                        <a:rPr lang="sr-Cyrl-CS" sz="1600" baseline="0" dirty="0" smtClean="0">
                          <a:solidFill>
                            <a:schemeClr val="tx1"/>
                          </a:solidFill>
                        </a:rPr>
                        <a:t> крви измерене токсичне концентрације сумњивог лека?</a:t>
                      </a:r>
                      <a:endParaRPr lang="en-US" sz="1600" dirty="0">
                        <a:solidFill>
                          <a:schemeClr val="tx1"/>
                        </a:solidFill>
                      </a:endParaRPr>
                    </a:p>
                  </a:txBody>
                  <a:tcPr/>
                </a:tc>
                <a:tc>
                  <a:txBody>
                    <a:bodyPr/>
                    <a:lstStyle/>
                    <a:p>
                      <a:pPr algn="ctr"/>
                      <a:r>
                        <a:rPr lang="sr-Cyrl-CS" dirty="0" smtClean="0">
                          <a:solidFill>
                            <a:schemeClr val="tx1"/>
                          </a:solidFill>
                        </a:rPr>
                        <a:t>+1</a:t>
                      </a:r>
                      <a:endParaRPr lang="en-US" dirty="0">
                        <a:solidFill>
                          <a:schemeClr val="tx1"/>
                        </a:solidFill>
                      </a:endParaRPr>
                    </a:p>
                  </a:txBody>
                  <a:tcPr anchor="ctr"/>
                </a:tc>
                <a:tc>
                  <a:txBody>
                    <a:bodyPr/>
                    <a:lstStyle/>
                    <a:p>
                      <a:pPr algn="ctr"/>
                      <a:r>
                        <a:rPr lang="sr-Cyrl-CS" dirty="0" smtClean="0">
                          <a:solidFill>
                            <a:schemeClr val="tx1"/>
                          </a:solidFill>
                        </a:rPr>
                        <a:t>0</a:t>
                      </a:r>
                      <a:endParaRPr lang="en-US" dirty="0">
                        <a:solidFill>
                          <a:schemeClr val="tx1"/>
                        </a:solidFill>
                      </a:endParaRPr>
                    </a:p>
                  </a:txBody>
                  <a:tcPr anchor="ctr"/>
                </a:tc>
                <a:tc>
                  <a:txBody>
                    <a:bodyPr/>
                    <a:lstStyle/>
                    <a:p>
                      <a:pPr algn="ctr"/>
                      <a:r>
                        <a:rPr lang="sr-Cyrl-CS" dirty="0" smtClean="0">
                          <a:solidFill>
                            <a:schemeClr val="tx1"/>
                          </a:solidFill>
                        </a:rPr>
                        <a:t>0</a:t>
                      </a:r>
                      <a:endParaRPr lang="en-US" dirty="0">
                        <a:solidFill>
                          <a:schemeClr val="tx1"/>
                        </a:solidFill>
                      </a:endParaRPr>
                    </a:p>
                  </a:txBody>
                  <a:tcPr anchor="ctr"/>
                </a:tc>
              </a:tr>
              <a:tr h="370840">
                <a:tc>
                  <a:txBody>
                    <a:bodyPr/>
                    <a:lstStyle/>
                    <a:p>
                      <a:r>
                        <a:rPr lang="sr-Cyrl-CS" sz="1600" dirty="0" smtClean="0">
                          <a:solidFill>
                            <a:schemeClr val="tx1"/>
                          </a:solidFill>
                        </a:rPr>
                        <a:t>8. Да ли је реакција добила тежи облик са повећањем дозе, или постала </a:t>
                      </a:r>
                    </a:p>
                    <a:p>
                      <a:r>
                        <a:rPr lang="sr-Cyrl-CS" sz="1600" dirty="0" smtClean="0">
                          <a:solidFill>
                            <a:schemeClr val="tx1"/>
                          </a:solidFill>
                        </a:rPr>
                        <a:t>    блажа после смањења дозе?</a:t>
                      </a:r>
                      <a:endParaRPr lang="en-US" sz="1600" dirty="0">
                        <a:solidFill>
                          <a:schemeClr val="tx1"/>
                        </a:solidFill>
                      </a:endParaRPr>
                    </a:p>
                  </a:txBody>
                  <a:tcPr/>
                </a:tc>
                <a:tc>
                  <a:txBody>
                    <a:bodyPr/>
                    <a:lstStyle/>
                    <a:p>
                      <a:pPr algn="ctr"/>
                      <a:r>
                        <a:rPr lang="sr-Cyrl-CS" dirty="0" smtClean="0">
                          <a:solidFill>
                            <a:schemeClr val="tx1"/>
                          </a:solidFill>
                        </a:rPr>
                        <a:t>+1</a:t>
                      </a:r>
                      <a:endParaRPr lang="en-US" dirty="0">
                        <a:solidFill>
                          <a:schemeClr val="tx1"/>
                        </a:solidFill>
                      </a:endParaRPr>
                    </a:p>
                  </a:txBody>
                  <a:tcPr anchor="ctr"/>
                </a:tc>
                <a:tc>
                  <a:txBody>
                    <a:bodyPr/>
                    <a:lstStyle/>
                    <a:p>
                      <a:pPr algn="ctr"/>
                      <a:r>
                        <a:rPr lang="sr-Cyrl-CS" dirty="0" smtClean="0">
                          <a:solidFill>
                            <a:schemeClr val="tx1"/>
                          </a:solidFill>
                        </a:rPr>
                        <a:t>0</a:t>
                      </a:r>
                      <a:endParaRPr lang="en-US" dirty="0">
                        <a:solidFill>
                          <a:schemeClr val="tx1"/>
                        </a:solidFill>
                      </a:endParaRPr>
                    </a:p>
                  </a:txBody>
                  <a:tcPr anchor="ctr"/>
                </a:tc>
                <a:tc>
                  <a:txBody>
                    <a:bodyPr/>
                    <a:lstStyle/>
                    <a:p>
                      <a:pPr algn="ctr"/>
                      <a:r>
                        <a:rPr lang="sr-Cyrl-CS" dirty="0" smtClean="0">
                          <a:solidFill>
                            <a:schemeClr val="tx1"/>
                          </a:solidFill>
                        </a:rPr>
                        <a:t>0</a:t>
                      </a:r>
                      <a:endParaRPr lang="en-US" dirty="0">
                        <a:solidFill>
                          <a:schemeClr val="tx1"/>
                        </a:solidFill>
                      </a:endParaRPr>
                    </a:p>
                  </a:txBody>
                  <a:tcPr anchor="ctr"/>
                </a:tc>
              </a:tr>
              <a:tr h="370840">
                <a:tc>
                  <a:txBody>
                    <a:bodyPr/>
                    <a:lstStyle/>
                    <a:p>
                      <a:r>
                        <a:rPr lang="sr-Cyrl-CS" sz="1600" dirty="0" smtClean="0">
                          <a:solidFill>
                            <a:schemeClr val="tx1"/>
                          </a:solidFill>
                        </a:rPr>
                        <a:t>9. Да ли је пацијент раније имао сличну реакцију на исти или сличан лек?</a:t>
                      </a:r>
                      <a:endParaRPr lang="en-US" sz="1600" dirty="0">
                        <a:solidFill>
                          <a:schemeClr val="tx1"/>
                        </a:solidFill>
                      </a:endParaRPr>
                    </a:p>
                  </a:txBody>
                  <a:tcPr/>
                </a:tc>
                <a:tc>
                  <a:txBody>
                    <a:bodyPr/>
                    <a:lstStyle/>
                    <a:p>
                      <a:pPr algn="ctr"/>
                      <a:r>
                        <a:rPr lang="sr-Cyrl-CS" dirty="0" smtClean="0">
                          <a:solidFill>
                            <a:schemeClr val="tx1"/>
                          </a:solidFill>
                        </a:rPr>
                        <a:t>+1</a:t>
                      </a:r>
                      <a:endParaRPr lang="en-US" dirty="0">
                        <a:solidFill>
                          <a:schemeClr val="tx1"/>
                        </a:solidFill>
                      </a:endParaRPr>
                    </a:p>
                  </a:txBody>
                  <a:tcPr anchor="ctr"/>
                </a:tc>
                <a:tc>
                  <a:txBody>
                    <a:bodyPr/>
                    <a:lstStyle/>
                    <a:p>
                      <a:pPr algn="ctr"/>
                      <a:r>
                        <a:rPr lang="sr-Cyrl-CS" dirty="0" smtClean="0">
                          <a:solidFill>
                            <a:schemeClr val="tx1"/>
                          </a:solidFill>
                        </a:rPr>
                        <a:t>0</a:t>
                      </a:r>
                      <a:endParaRPr lang="en-US" dirty="0">
                        <a:solidFill>
                          <a:schemeClr val="tx1"/>
                        </a:solidFill>
                      </a:endParaRPr>
                    </a:p>
                  </a:txBody>
                  <a:tcPr anchor="ctr"/>
                </a:tc>
                <a:tc>
                  <a:txBody>
                    <a:bodyPr/>
                    <a:lstStyle/>
                    <a:p>
                      <a:pPr algn="ctr"/>
                      <a:r>
                        <a:rPr lang="sr-Cyrl-CS" dirty="0" smtClean="0">
                          <a:solidFill>
                            <a:schemeClr val="tx1"/>
                          </a:solidFill>
                        </a:rPr>
                        <a:t>0</a:t>
                      </a:r>
                      <a:endParaRPr lang="en-US" dirty="0">
                        <a:solidFill>
                          <a:schemeClr val="tx1"/>
                        </a:solidFill>
                      </a:endParaRPr>
                    </a:p>
                  </a:txBody>
                  <a:tcPr anchor="ctr"/>
                </a:tc>
              </a:tr>
              <a:tr h="370840">
                <a:tc>
                  <a:txBody>
                    <a:bodyPr/>
                    <a:lstStyle/>
                    <a:p>
                      <a:r>
                        <a:rPr lang="sr-Cyrl-CS" sz="1600" dirty="0" smtClean="0">
                          <a:solidFill>
                            <a:schemeClr val="tx1"/>
                          </a:solidFill>
                        </a:rPr>
                        <a:t>10. Да ли је</a:t>
                      </a:r>
                      <a:r>
                        <a:rPr lang="sr-Cyrl-CS" sz="1600" baseline="0" dirty="0" smtClean="0">
                          <a:solidFill>
                            <a:schemeClr val="tx1"/>
                          </a:solidFill>
                        </a:rPr>
                        <a:t> ова нежељена реакција објективно евидентирана?</a:t>
                      </a:r>
                      <a:endParaRPr lang="en-US" sz="1600" dirty="0">
                        <a:solidFill>
                          <a:schemeClr val="tx1"/>
                        </a:solidFill>
                      </a:endParaRPr>
                    </a:p>
                  </a:txBody>
                  <a:tcPr/>
                </a:tc>
                <a:tc>
                  <a:txBody>
                    <a:bodyPr/>
                    <a:lstStyle/>
                    <a:p>
                      <a:pPr algn="ctr"/>
                      <a:r>
                        <a:rPr lang="sr-Cyrl-CS" dirty="0" smtClean="0">
                          <a:solidFill>
                            <a:schemeClr val="tx1"/>
                          </a:solidFill>
                        </a:rPr>
                        <a:t>+1</a:t>
                      </a:r>
                      <a:endParaRPr lang="en-US" dirty="0">
                        <a:solidFill>
                          <a:schemeClr val="tx1"/>
                        </a:solidFill>
                      </a:endParaRPr>
                    </a:p>
                  </a:txBody>
                  <a:tcPr anchor="ctr"/>
                </a:tc>
                <a:tc>
                  <a:txBody>
                    <a:bodyPr/>
                    <a:lstStyle/>
                    <a:p>
                      <a:pPr algn="ctr"/>
                      <a:r>
                        <a:rPr lang="sr-Cyrl-CS" dirty="0" smtClean="0">
                          <a:solidFill>
                            <a:schemeClr val="tx1"/>
                          </a:solidFill>
                        </a:rPr>
                        <a:t>0</a:t>
                      </a:r>
                      <a:endParaRPr lang="en-US" dirty="0">
                        <a:solidFill>
                          <a:schemeClr val="tx1"/>
                        </a:solidFill>
                      </a:endParaRPr>
                    </a:p>
                  </a:txBody>
                  <a:tcPr anchor="ctr"/>
                </a:tc>
                <a:tc>
                  <a:txBody>
                    <a:bodyPr/>
                    <a:lstStyle/>
                    <a:p>
                      <a:pPr algn="ctr"/>
                      <a:r>
                        <a:rPr lang="sr-Cyrl-CS" dirty="0" smtClean="0">
                          <a:solidFill>
                            <a:schemeClr val="tx1"/>
                          </a:solidFill>
                        </a:rPr>
                        <a:t>0</a:t>
                      </a:r>
                      <a:endParaRPr lang="en-US" dirty="0">
                        <a:solidFill>
                          <a:schemeClr val="tx1"/>
                        </a:solidFill>
                      </a:endParaRPr>
                    </a:p>
                  </a:txBody>
                  <a:tcPr anchor="ctr"/>
                </a:tc>
              </a:tr>
              <a:tr h="370840">
                <a:tc gridSpan="4">
                  <a:txBody>
                    <a:bodyPr/>
                    <a:lstStyle/>
                    <a:p>
                      <a:r>
                        <a:rPr lang="sr-Cyrl-CS" sz="1600" dirty="0" smtClean="0">
                          <a:solidFill>
                            <a:schemeClr val="tx1"/>
                          </a:solidFill>
                        </a:rPr>
                        <a:t>                                                                                                                                                    Скор:</a:t>
                      </a:r>
                    </a:p>
                    <a:p>
                      <a:endParaRPr lang="sr-Cyrl-CS" sz="500" dirty="0" smtClean="0">
                        <a:solidFill>
                          <a:schemeClr val="tx1"/>
                        </a:solidFill>
                      </a:endParaRPr>
                    </a:p>
                    <a:p>
                      <a:r>
                        <a:rPr lang="sr-Cyrl-CS" sz="1600" dirty="0" smtClean="0">
                          <a:solidFill>
                            <a:schemeClr val="tx1"/>
                          </a:solidFill>
                        </a:rPr>
                        <a:t>Скор: јасна каузалност ≥ 9; вероватна</a:t>
                      </a:r>
                      <a:r>
                        <a:rPr lang="sr-Cyrl-CS" sz="1600" baseline="0" dirty="0" smtClean="0">
                          <a:solidFill>
                            <a:schemeClr val="tx1"/>
                          </a:solidFill>
                        </a:rPr>
                        <a:t> 5-8; могућа 1-4; спорна ≤ 0</a:t>
                      </a:r>
                      <a:endParaRPr lang="en-US" sz="1600" dirty="0">
                        <a:solidFill>
                          <a:schemeClr val="tx1"/>
                        </a:solidFill>
                      </a:endParaRPr>
                    </a:p>
                  </a:txBody>
                  <a:tcPr/>
                </a:tc>
                <a:tc hMerge="1">
                  <a:txBody>
                    <a:bodyPr/>
                    <a:lstStyle/>
                    <a:p>
                      <a:endParaRPr lang="en-US" dirty="0">
                        <a:solidFill>
                          <a:schemeClr val="tx2">
                            <a:lumMod val="75000"/>
                          </a:schemeClr>
                        </a:solidFill>
                      </a:endParaRPr>
                    </a:p>
                  </a:txBody>
                  <a:tcPr/>
                </a:tc>
                <a:tc hMerge="1">
                  <a:txBody>
                    <a:bodyPr/>
                    <a:lstStyle/>
                    <a:p>
                      <a:endParaRPr lang="en-US" dirty="0">
                        <a:solidFill>
                          <a:schemeClr val="tx2">
                            <a:lumMod val="75000"/>
                          </a:schemeClr>
                        </a:solidFill>
                      </a:endParaRPr>
                    </a:p>
                  </a:txBody>
                  <a:tcPr/>
                </a:tc>
                <a:tc hMerge="1">
                  <a:txBody>
                    <a:bodyPr/>
                    <a:lstStyle/>
                    <a:p>
                      <a:endParaRPr lang="en-US" dirty="0">
                        <a:solidFill>
                          <a:schemeClr val="tx2">
                            <a:lumMod val="75000"/>
                          </a:schemeClr>
                        </a:solidFill>
                      </a:endParaRPr>
                    </a:p>
                  </a:txBody>
                  <a:tcPr/>
                </a:tc>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3200400"/>
            <a:ext cx="8229600" cy="1143000"/>
          </a:xfrm>
        </p:spPr>
        <p:txBody>
          <a:bodyPr>
            <a:noAutofit/>
          </a:bodyPr>
          <a:lstStyle/>
          <a:p>
            <a:r>
              <a:rPr lang="sr-Cyrl-CS" b="1" dirty="0">
                <a:latin typeface="Calibri" pitchFamily="34" charset="0"/>
              </a:rPr>
              <a:t>Озбиљна нежељена дејства лекова</a:t>
            </a:r>
            <a:endParaRPr lang="en-US" b="1" dirty="0">
              <a:latin typeface="Calibri"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Content Placeholder 2"/>
          <p:cNvSpPr>
            <a:spLocks noGrp="1"/>
          </p:cNvSpPr>
          <p:nvPr>
            <p:ph idx="1"/>
          </p:nvPr>
        </p:nvSpPr>
        <p:spPr/>
        <p:txBody>
          <a:bodyPr/>
          <a:lstStyle/>
          <a:p>
            <a:pPr eaLnBrk="1" hangingPunct="1">
              <a:buFont typeface="Wingdings 2" pitchFamily="18" charset="2"/>
              <a:buNone/>
              <a:defRPr/>
            </a:pPr>
            <a:endParaRPr lang="sr-Cyrl-CS" sz="1100" dirty="0" smtClean="0">
              <a:solidFill>
                <a:schemeClr val="tx2">
                  <a:lumMod val="75000"/>
                </a:schemeClr>
              </a:solidFill>
              <a:latin typeface="Comic Sans MS" pitchFamily="66" charset="0"/>
            </a:endParaRPr>
          </a:p>
          <a:p>
            <a:pPr eaLnBrk="1" hangingPunct="1">
              <a:buFont typeface="Wingdings 2" pitchFamily="18" charset="2"/>
              <a:buNone/>
              <a:defRPr/>
            </a:pPr>
            <a:r>
              <a:rPr lang="sr-Cyrl-CS" sz="2400" dirty="0" smtClean="0">
                <a:latin typeface="Calibri" pitchFamily="34" charset="0"/>
              </a:rPr>
              <a:t>Нас највише брину </a:t>
            </a:r>
            <a:r>
              <a:rPr lang="sr-Cyrl-CS" sz="2400" b="1" dirty="0" smtClean="0">
                <a:solidFill>
                  <a:srgbClr val="C00000"/>
                </a:solidFill>
                <a:latin typeface="Calibri" pitchFamily="34" charset="0"/>
              </a:rPr>
              <a:t>озбиљна</a:t>
            </a:r>
            <a:r>
              <a:rPr lang="sr-Cyrl-CS" sz="2400" dirty="0" smtClean="0">
                <a:latin typeface="Calibri" pitchFamily="34" charset="0"/>
              </a:rPr>
              <a:t> нежељена дејства, која доводе до неке од следећих последица:</a:t>
            </a:r>
          </a:p>
          <a:p>
            <a:pPr eaLnBrk="1" hangingPunct="1">
              <a:buFont typeface="Wingdings 2" pitchFamily="18" charset="2"/>
              <a:buNone/>
              <a:defRPr/>
            </a:pPr>
            <a:endParaRPr lang="en-US" sz="1050" dirty="0" smtClean="0">
              <a:latin typeface="Calibri" pitchFamily="34" charset="0"/>
            </a:endParaRPr>
          </a:p>
          <a:p>
            <a:pPr eaLnBrk="1" hangingPunct="1">
              <a:buClr>
                <a:srgbClr val="C00000"/>
              </a:buClr>
              <a:buFont typeface="Wingdings" pitchFamily="2" charset="2"/>
              <a:buChar char="¥"/>
              <a:defRPr/>
            </a:pPr>
            <a:r>
              <a:rPr lang="sr-Cyrl-CS" sz="2400" dirty="0" smtClean="0">
                <a:latin typeface="Calibri" pitchFamily="34" charset="0"/>
              </a:rPr>
              <a:t>смрти</a:t>
            </a:r>
            <a:endParaRPr lang="en-US" sz="2400" dirty="0" smtClean="0">
              <a:latin typeface="Calibri" pitchFamily="34" charset="0"/>
            </a:endParaRPr>
          </a:p>
          <a:p>
            <a:pPr eaLnBrk="1" hangingPunct="1">
              <a:buClr>
                <a:srgbClr val="C00000"/>
              </a:buClr>
              <a:buFont typeface="Wingdings" pitchFamily="2" charset="2"/>
              <a:buChar char="¥"/>
              <a:defRPr/>
            </a:pPr>
            <a:r>
              <a:rPr lang="sr-Cyrl-CS" sz="2400" dirty="0" smtClean="0">
                <a:latin typeface="Calibri" pitchFamily="34" charset="0"/>
              </a:rPr>
              <a:t>хоспитализације</a:t>
            </a:r>
            <a:endParaRPr lang="en-US" sz="2400" dirty="0" smtClean="0">
              <a:latin typeface="Calibri" pitchFamily="34" charset="0"/>
            </a:endParaRPr>
          </a:p>
          <a:p>
            <a:pPr eaLnBrk="1" hangingPunct="1">
              <a:buClr>
                <a:srgbClr val="C00000"/>
              </a:buClr>
              <a:buFont typeface="Wingdings" pitchFamily="2" charset="2"/>
              <a:buChar char="¥"/>
              <a:defRPr/>
            </a:pPr>
            <a:r>
              <a:rPr lang="sr-Cyrl-CS" sz="2400" dirty="0" smtClean="0">
                <a:latin typeface="Calibri" pitchFamily="34" charset="0"/>
              </a:rPr>
              <a:t>продужене хоспитализације</a:t>
            </a:r>
            <a:endParaRPr lang="en-US" sz="2400" dirty="0" smtClean="0">
              <a:latin typeface="Calibri" pitchFamily="34" charset="0"/>
            </a:endParaRPr>
          </a:p>
          <a:p>
            <a:pPr eaLnBrk="1" hangingPunct="1">
              <a:buClr>
                <a:srgbClr val="C00000"/>
              </a:buClr>
              <a:buFont typeface="Wingdings" pitchFamily="2" charset="2"/>
              <a:buChar char="¥"/>
              <a:defRPr/>
            </a:pPr>
            <a:r>
              <a:rPr lang="sr-Cyrl-CS" sz="2400" dirty="0" smtClean="0">
                <a:latin typeface="Calibri" pitchFamily="34" charset="0"/>
              </a:rPr>
              <a:t>инвалидитета</a:t>
            </a:r>
            <a:endParaRPr lang="en-US" sz="2400" dirty="0" smtClean="0">
              <a:latin typeface="Calibri" pitchFamily="34" charset="0"/>
            </a:endParaRPr>
          </a:p>
          <a:p>
            <a:pPr eaLnBrk="1" hangingPunct="1">
              <a:buClr>
                <a:srgbClr val="C00000"/>
              </a:buClr>
              <a:buFont typeface="Wingdings" pitchFamily="2" charset="2"/>
              <a:buChar char="¥"/>
              <a:defRPr/>
            </a:pPr>
            <a:r>
              <a:rPr lang="sr-Cyrl-CS" sz="2400" dirty="0" smtClean="0">
                <a:latin typeface="Calibri" pitchFamily="34" charset="0"/>
              </a:rPr>
              <a:t>опасности по живот</a:t>
            </a:r>
            <a:endParaRPr lang="en-US" sz="2400" dirty="0" smtClean="0">
              <a:latin typeface="Calibri" pitchFamily="34" charset="0"/>
            </a:endParaRPr>
          </a:p>
          <a:p>
            <a:pPr eaLnBrk="1" hangingPunct="1">
              <a:buClr>
                <a:srgbClr val="C00000"/>
              </a:buClr>
              <a:buFont typeface="Wingdings" pitchFamily="2" charset="2"/>
              <a:buChar char="¥"/>
              <a:defRPr/>
            </a:pPr>
            <a:r>
              <a:rPr lang="sr-Cyrl-CS" sz="2400" dirty="0" smtClean="0">
                <a:latin typeface="Calibri" pitchFamily="34" charset="0"/>
              </a:rPr>
              <a:t>малигне болести   или</a:t>
            </a:r>
            <a:endParaRPr lang="en-US" sz="2400" dirty="0" smtClean="0">
              <a:latin typeface="Calibri" pitchFamily="34" charset="0"/>
            </a:endParaRPr>
          </a:p>
          <a:p>
            <a:pPr eaLnBrk="1" hangingPunct="1">
              <a:buClr>
                <a:srgbClr val="C00000"/>
              </a:buClr>
              <a:buFont typeface="Wingdings" pitchFamily="2" charset="2"/>
              <a:buChar char="¥"/>
              <a:defRPr/>
            </a:pPr>
            <a:r>
              <a:rPr lang="sr-Cyrl-CS" sz="2400" dirty="0" smtClean="0">
                <a:latin typeface="Calibri" pitchFamily="34" charset="0"/>
              </a:rPr>
              <a:t>урођене аномалије</a:t>
            </a:r>
            <a:endParaRPr lang="en-US" sz="2400" dirty="0" smtClean="0">
              <a:latin typeface="Calibri" pitchFamily="34" charset="0"/>
            </a:endParaRPr>
          </a:p>
          <a:p>
            <a:pPr eaLnBrk="1" hangingPunct="1">
              <a:defRPr/>
            </a:pPr>
            <a:endParaRPr lang="en-US" dirty="0" smtClean="0"/>
          </a:p>
        </p:txBody>
      </p:sp>
      <p:sp>
        <p:nvSpPr>
          <p:cNvPr id="34818" name="Title 1"/>
          <p:cNvSpPr>
            <a:spLocks noGrp="1"/>
          </p:cNvSpPr>
          <p:nvPr>
            <p:ph type="title"/>
          </p:nvPr>
        </p:nvSpPr>
        <p:spPr>
          <a:xfrm>
            <a:off x="381000" y="304800"/>
            <a:ext cx="8229600" cy="990600"/>
          </a:xfrm>
        </p:spPr>
        <p:txBody>
          <a:bodyPr/>
          <a:lstStyle/>
          <a:p>
            <a:pPr eaLnBrk="1" fontAlgn="auto" hangingPunct="1">
              <a:spcAft>
                <a:spcPts val="0"/>
              </a:spcAft>
              <a:defRPr/>
            </a:pPr>
            <a:r>
              <a:rPr lang="sr-Cyrl-CS" sz="3600" b="1" smtClean="0">
                <a:solidFill>
                  <a:srgbClr val="C00000"/>
                </a:solidFill>
                <a:latin typeface="Comic Sans MS" pitchFamily="66" charset="0"/>
              </a:rPr>
              <a:t>      </a:t>
            </a:r>
            <a:r>
              <a:rPr lang="sr-Cyrl-CS" sz="3600" b="1" smtClean="0">
                <a:solidFill>
                  <a:srgbClr val="C00000"/>
                </a:solidFill>
                <a:latin typeface="Calibri" pitchFamily="34" charset="0"/>
              </a:rPr>
              <a:t>Озбиљна нежељена дејства</a:t>
            </a:r>
            <a:endParaRPr sz="3600" b="1" smtClean="0">
              <a:solidFill>
                <a:srgbClr val="C00000"/>
              </a:solidFill>
              <a:latin typeface="Calibri"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371600"/>
            <a:ext cx="8610600" cy="5486400"/>
          </a:xfrm>
        </p:spPr>
        <p:txBody>
          <a:bodyPr rtlCol="0">
            <a:noAutofit/>
          </a:bodyPr>
          <a:lstStyle/>
          <a:p>
            <a:pPr marL="274320" indent="-274320" eaLnBrk="1" fontAlgn="auto" hangingPunct="1">
              <a:spcAft>
                <a:spcPts val="0"/>
              </a:spcAft>
              <a:buFont typeface="Wingdings 2" pitchFamily="18" charset="2"/>
              <a:buNone/>
              <a:defRPr/>
            </a:pPr>
            <a:r>
              <a:rPr lang="sr-Cyrl-CS" sz="2400" dirty="0" smtClean="0">
                <a:latin typeface="Calibri" pitchFamily="34" charset="0"/>
              </a:rPr>
              <a:t>Озбиљна нежељена дејства неког лека се морају </a:t>
            </a:r>
            <a:r>
              <a:rPr lang="sr-Cyrl-CS" sz="2400" u="sng" dirty="0" smtClean="0">
                <a:latin typeface="Calibri" pitchFamily="34" charset="0"/>
              </a:rPr>
              <a:t>хитно</a:t>
            </a:r>
            <a:r>
              <a:rPr lang="sr-Cyrl-CS" sz="2400" dirty="0" smtClean="0">
                <a:latin typeface="Calibri" pitchFamily="34" charset="0"/>
              </a:rPr>
              <a:t> пријавити: </a:t>
            </a:r>
          </a:p>
          <a:p>
            <a:pPr marL="274320" indent="-274320" eaLnBrk="1" fontAlgn="auto" hangingPunct="1">
              <a:spcAft>
                <a:spcPts val="0"/>
              </a:spcAft>
              <a:buClr>
                <a:srgbClr val="C00000"/>
              </a:buClr>
              <a:buFont typeface="Wingdings" pitchFamily="2" charset="2"/>
              <a:buChar char="¥"/>
              <a:defRPr/>
            </a:pPr>
            <a:r>
              <a:rPr lang="sr-Cyrl-CS" sz="2400" dirty="0" smtClean="0">
                <a:latin typeface="Calibri" pitchFamily="34" charset="0"/>
              </a:rPr>
              <a:t>Етичком одбору који је одобрио извођење клиничке студије тог лека и </a:t>
            </a:r>
            <a:r>
              <a:rPr lang="en-US" sz="2400" dirty="0" smtClean="0">
                <a:latin typeface="Calibri" pitchFamily="34" charset="0"/>
              </a:rPr>
              <a:t>A</a:t>
            </a:r>
            <a:r>
              <a:rPr lang="sr-Cyrl-CS" sz="2400" dirty="0" smtClean="0">
                <a:latin typeface="Calibri" pitchFamily="34" charset="0"/>
              </a:rPr>
              <a:t>генцији за лекове (ако се ради о леку који још није добио дозволу за промет)</a:t>
            </a:r>
          </a:p>
          <a:p>
            <a:pPr marL="274320" indent="-274320" eaLnBrk="1" fontAlgn="auto" hangingPunct="1">
              <a:spcAft>
                <a:spcPts val="0"/>
              </a:spcAft>
              <a:buClr>
                <a:srgbClr val="C00000"/>
              </a:buClr>
              <a:buFont typeface="Wingdings 2" pitchFamily="18" charset="2"/>
              <a:buNone/>
              <a:defRPr/>
            </a:pPr>
            <a:r>
              <a:rPr lang="sr-Cyrl-CS" sz="2400" dirty="0" smtClean="0">
                <a:latin typeface="Calibri" pitchFamily="34" charset="0"/>
              </a:rPr>
              <a:t>                                        или</a:t>
            </a:r>
          </a:p>
          <a:p>
            <a:pPr marL="274320" indent="-274320" eaLnBrk="1" fontAlgn="auto" hangingPunct="1">
              <a:spcAft>
                <a:spcPts val="0"/>
              </a:spcAft>
              <a:buClr>
                <a:srgbClr val="C00000"/>
              </a:buClr>
              <a:buFont typeface="Wingdings" pitchFamily="2" charset="2"/>
              <a:buChar char="¥"/>
              <a:defRPr/>
            </a:pPr>
            <a:r>
              <a:rPr lang="sr-Cyrl-CS" sz="2400" dirty="0" smtClean="0">
                <a:latin typeface="Calibri" pitchFamily="34" charset="0"/>
              </a:rPr>
              <a:t>само </a:t>
            </a:r>
            <a:r>
              <a:rPr lang="en-US" sz="2400" dirty="0" smtClean="0">
                <a:latin typeface="Calibri" pitchFamily="34" charset="0"/>
              </a:rPr>
              <a:t>A</a:t>
            </a:r>
            <a:r>
              <a:rPr lang="sr-Cyrl-CS" sz="2400" dirty="0" smtClean="0">
                <a:latin typeface="Calibri" pitchFamily="34" charset="0"/>
              </a:rPr>
              <a:t>генцији за лекове, ако је лек већ у промету</a:t>
            </a:r>
            <a:endParaRPr lang="en-US" sz="2400" dirty="0" smtClean="0">
              <a:latin typeface="Calibri" pitchFamily="34" charset="0"/>
            </a:endParaRPr>
          </a:p>
          <a:p>
            <a:pPr marL="274320" indent="-274320" eaLnBrk="1" fontAlgn="auto" hangingPunct="1">
              <a:spcAft>
                <a:spcPts val="0"/>
              </a:spcAft>
              <a:buClr>
                <a:srgbClr val="C00000"/>
              </a:buClr>
              <a:buFont typeface="Wingdings 2" pitchFamily="18" charset="2"/>
              <a:buNone/>
              <a:defRPr/>
            </a:pPr>
            <a:endParaRPr lang="sr-Cyrl-CS" sz="1000" dirty="0" smtClean="0">
              <a:latin typeface="Calibri" pitchFamily="34" charset="0"/>
            </a:endParaRPr>
          </a:p>
          <a:p>
            <a:pPr marL="274320" indent="-274320" eaLnBrk="1" fontAlgn="auto" hangingPunct="1">
              <a:spcAft>
                <a:spcPts val="0"/>
              </a:spcAft>
              <a:buFont typeface="Wingdings 2" pitchFamily="18" charset="2"/>
              <a:buNone/>
              <a:defRPr/>
            </a:pPr>
            <a:r>
              <a:rPr lang="sr-Cyrl-CS" sz="2400" dirty="0" smtClean="0">
                <a:latin typeface="Calibri" pitchFamily="34" charset="0"/>
              </a:rPr>
              <a:t>Хитна пријава омогућава релативно брзо предузимање регулаторних мера од стране агенције за лекове (нпр. увођење обавезних упозорења, ограничавање индикационог подручја, повлачење лека из промета), чиме се спречава појава већег броја озбиљних нежељених дејстава у популацији. </a:t>
            </a:r>
            <a:endParaRPr lang="en-US" sz="2400" dirty="0" smtClean="0">
              <a:latin typeface="Calibri" pitchFamily="34" charset="0"/>
            </a:endParaRPr>
          </a:p>
        </p:txBody>
      </p:sp>
      <p:sp>
        <p:nvSpPr>
          <p:cNvPr id="35842" name="Title 1"/>
          <p:cNvSpPr>
            <a:spLocks noGrp="1"/>
          </p:cNvSpPr>
          <p:nvPr>
            <p:ph type="title"/>
          </p:nvPr>
        </p:nvSpPr>
        <p:spPr>
          <a:xfrm>
            <a:off x="457200" y="304800"/>
            <a:ext cx="8229600" cy="838200"/>
          </a:xfrm>
        </p:spPr>
        <p:txBody>
          <a:bodyPr>
            <a:normAutofit/>
          </a:bodyPr>
          <a:lstStyle/>
          <a:p>
            <a:pPr algn="ctr" eaLnBrk="1" fontAlgn="auto" hangingPunct="1">
              <a:spcAft>
                <a:spcPts val="0"/>
              </a:spcAft>
              <a:defRPr/>
            </a:pPr>
            <a:r>
              <a:rPr lang="sr-Cyrl-CS" sz="4000" b="1" smtClean="0">
                <a:solidFill>
                  <a:srgbClr val="C00000"/>
                </a:solidFill>
                <a:latin typeface="Calibri" pitchFamily="34" charset="0"/>
              </a:rPr>
              <a:t>Озбиљна нежељена дејства</a:t>
            </a:r>
            <a:endParaRPr sz="4000" smtClean="0">
              <a:latin typeface="Calibri"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33600"/>
            <a:ext cx="8229600" cy="3962400"/>
          </a:xfrm>
        </p:spPr>
        <p:txBody>
          <a:bodyPr rtlCol="0">
            <a:normAutofit/>
          </a:bodyPr>
          <a:lstStyle/>
          <a:p>
            <a:pPr marL="274320" indent="-274320" eaLnBrk="1" fontAlgn="auto" hangingPunct="1">
              <a:spcAft>
                <a:spcPts val="0"/>
              </a:spcAft>
              <a:buFont typeface="Wingdings 2" pitchFamily="18" charset="2"/>
              <a:buNone/>
              <a:defRPr/>
            </a:pPr>
            <a:r>
              <a:rPr lang="sr-Cyrl-CS" sz="2400" dirty="0" smtClean="0">
                <a:latin typeface="Calibri" pitchFamily="34" charset="0"/>
              </a:rPr>
              <a:t>Такође, з</a:t>
            </a:r>
            <a:r>
              <a:rPr lang="en-US" sz="2400" dirty="0" smtClean="0">
                <a:latin typeface="Calibri" pitchFamily="34" charset="0"/>
              </a:rPr>
              <a:t>а сваки лек који издајемо пацијенту, потребно је да познајемо озбиљна нежељена дејства која може изазват</a:t>
            </a:r>
            <a:r>
              <a:rPr lang="sr-Cyrl-CS" sz="2400" dirty="0" smtClean="0">
                <a:latin typeface="Calibri" pitchFamily="34" charset="0"/>
              </a:rPr>
              <a:t>и</a:t>
            </a:r>
            <a:r>
              <a:rPr lang="en-US" sz="2400" dirty="0" smtClean="0">
                <a:latin typeface="Calibri" pitchFamily="34" charset="0"/>
              </a:rPr>
              <a:t>, </a:t>
            </a:r>
            <a:r>
              <a:rPr lang="sr-Cyrl-CS" sz="2400" dirty="0" smtClean="0">
                <a:latin typeface="Calibri" pitchFamily="34" charset="0"/>
              </a:rPr>
              <a:t> </a:t>
            </a:r>
            <a:r>
              <a:rPr lang="en-US" sz="2400" dirty="0" smtClean="0">
                <a:latin typeface="Calibri" pitchFamily="34" charset="0"/>
              </a:rPr>
              <a:t>да упозоримо пацијента на њих и упознамо га са начинима њихове превенције  (нпр. пацијенти који примају сулфонамиде треба да узимају доста течности, како би се спречила кристализација сулфонамида у тубулима бубрега и њихово оштећење).</a:t>
            </a:r>
          </a:p>
        </p:txBody>
      </p:sp>
      <p:sp>
        <p:nvSpPr>
          <p:cNvPr id="35842" name="Title 1"/>
          <p:cNvSpPr>
            <a:spLocks noGrp="1"/>
          </p:cNvSpPr>
          <p:nvPr>
            <p:ph type="title"/>
          </p:nvPr>
        </p:nvSpPr>
        <p:spPr/>
        <p:txBody>
          <a:bodyPr>
            <a:normAutofit/>
          </a:bodyPr>
          <a:lstStyle/>
          <a:p>
            <a:pPr algn="ctr" eaLnBrk="1" fontAlgn="auto" hangingPunct="1">
              <a:spcAft>
                <a:spcPts val="0"/>
              </a:spcAft>
              <a:defRPr/>
            </a:pPr>
            <a:r>
              <a:rPr lang="sr-Cyrl-CS" sz="4000" b="1" smtClean="0">
                <a:solidFill>
                  <a:srgbClr val="C00000"/>
                </a:solidFill>
                <a:latin typeface="Calibri" pitchFamily="34" charset="0"/>
              </a:rPr>
              <a:t>Озбиљна нежељена дејства</a:t>
            </a:r>
            <a:endParaRPr sz="4000" smtClean="0">
              <a:latin typeface="Calibri"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lstStyle/>
          <a:p>
            <a:pPr eaLnBrk="1" hangingPunct="1">
              <a:buFont typeface="Wingdings 2" pitchFamily="18" charset="2"/>
              <a:buNone/>
              <a:defRPr/>
            </a:pPr>
            <a:endParaRPr lang="sr-Cyrl-CS" sz="2400" dirty="0" smtClean="0">
              <a:solidFill>
                <a:schemeClr val="tx2">
                  <a:lumMod val="75000"/>
                </a:schemeClr>
              </a:solidFill>
            </a:endParaRPr>
          </a:p>
          <a:p>
            <a:pPr algn="ctr" eaLnBrk="1" hangingPunct="1">
              <a:buFont typeface="Wingdings 2" pitchFamily="18" charset="2"/>
              <a:buNone/>
              <a:defRPr/>
            </a:pPr>
            <a:r>
              <a:rPr lang="sr-Cyrl-CS" sz="3600" b="1" dirty="0" smtClean="0">
                <a:solidFill>
                  <a:srgbClr val="C00000"/>
                </a:solidFill>
                <a:latin typeface="+mn-lt"/>
              </a:rPr>
              <a:t>Дефиниције СЗО</a:t>
            </a:r>
          </a:p>
          <a:p>
            <a:pPr algn="ctr" eaLnBrk="1" hangingPunct="1">
              <a:buFont typeface="Wingdings 2" pitchFamily="18" charset="2"/>
              <a:buNone/>
              <a:defRPr/>
            </a:pPr>
            <a:endParaRPr lang="en-US" sz="900" b="1" smtClean="0">
              <a:solidFill>
                <a:schemeClr val="tx2">
                  <a:lumMod val="75000"/>
                </a:schemeClr>
              </a:solidFill>
              <a:latin typeface="+mn-lt"/>
            </a:endParaRPr>
          </a:p>
          <a:p>
            <a:pPr algn="ctr" eaLnBrk="1" hangingPunct="1">
              <a:buFont typeface="Wingdings 2" pitchFamily="18" charset="2"/>
              <a:buNone/>
              <a:defRPr/>
            </a:pPr>
            <a:endParaRPr lang="en-US" sz="900" b="1" smtClean="0">
              <a:solidFill>
                <a:schemeClr val="tx2">
                  <a:lumMod val="75000"/>
                </a:schemeClr>
              </a:solidFill>
              <a:latin typeface="+mn-lt"/>
            </a:endParaRPr>
          </a:p>
          <a:p>
            <a:pPr algn="ctr" eaLnBrk="1" hangingPunct="1">
              <a:buFont typeface="Wingdings 2" pitchFamily="18" charset="2"/>
              <a:buNone/>
              <a:defRPr/>
            </a:pPr>
            <a:endParaRPr lang="sr-Cyrl-CS" sz="900" b="1" dirty="0" smtClean="0">
              <a:solidFill>
                <a:schemeClr val="tx2">
                  <a:lumMod val="75000"/>
                </a:schemeClr>
              </a:solidFill>
              <a:latin typeface="+mn-lt"/>
            </a:endParaRPr>
          </a:p>
          <a:p>
            <a:pPr lvl="1" eaLnBrk="1" hangingPunct="1">
              <a:buClr>
                <a:schemeClr val="tx2">
                  <a:lumMod val="75000"/>
                </a:schemeClr>
              </a:buClr>
              <a:buFont typeface="Wingdings" pitchFamily="2" charset="2"/>
              <a:buChar char="¥"/>
              <a:defRPr/>
            </a:pPr>
            <a:r>
              <a:rPr lang="sr-Cyrl-CS" sz="2400" b="1" dirty="0" smtClean="0">
                <a:solidFill>
                  <a:srgbClr val="C00000"/>
                </a:solidFill>
                <a:latin typeface="+mn-lt"/>
              </a:rPr>
              <a:t> Нежељена реакција </a:t>
            </a:r>
            <a:r>
              <a:rPr lang="sr-Cyrl-CS" sz="2400" dirty="0" smtClean="0">
                <a:latin typeface="+mn-lt"/>
              </a:rPr>
              <a:t>је штетна и </a:t>
            </a:r>
            <a:r>
              <a:rPr lang="sr-Cyrl-CS" sz="2400" smtClean="0">
                <a:latin typeface="+mn-lt"/>
              </a:rPr>
              <a:t>ненамерно </a:t>
            </a:r>
            <a:r>
              <a:rPr lang="sr-Cyrl-CS" sz="2400" smtClean="0">
                <a:latin typeface="+mn-lt"/>
              </a:rPr>
              <a:t>изазвана </a:t>
            </a:r>
            <a:r>
              <a:rPr lang="sr-Cyrl-CS" sz="2400" dirty="0" smtClean="0">
                <a:latin typeface="+mn-lt"/>
              </a:rPr>
              <a:t>реакција која се јавља при </a:t>
            </a:r>
            <a:r>
              <a:rPr lang="sr-Cyrl-CS" sz="2400" smtClean="0">
                <a:latin typeface="+mn-lt"/>
              </a:rPr>
              <a:t>примени </a:t>
            </a:r>
            <a:r>
              <a:rPr lang="sr-Cyrl-CS" sz="2400" smtClean="0">
                <a:latin typeface="+mn-lt"/>
              </a:rPr>
              <a:t>уобичајених </a:t>
            </a:r>
            <a:r>
              <a:rPr lang="sr-Cyrl-CS" sz="2400" dirty="0" smtClean="0">
                <a:latin typeface="+mn-lt"/>
              </a:rPr>
              <a:t>(профилактичких, дијагностичких </a:t>
            </a:r>
            <a:r>
              <a:rPr lang="sr-Cyrl-CS" sz="2400" smtClean="0">
                <a:latin typeface="+mn-lt"/>
              </a:rPr>
              <a:t>или </a:t>
            </a:r>
            <a:r>
              <a:rPr lang="sr-Cyrl-CS" sz="2400" smtClean="0">
                <a:latin typeface="+mn-lt"/>
              </a:rPr>
              <a:t>терапијских</a:t>
            </a:r>
            <a:r>
              <a:rPr lang="sr-Cyrl-CS" sz="2400" dirty="0" smtClean="0">
                <a:latin typeface="+mn-lt"/>
              </a:rPr>
              <a:t>) доза лека. </a:t>
            </a:r>
          </a:p>
          <a:p>
            <a:pPr lvl="1" eaLnBrk="1" hangingPunct="1">
              <a:buClr>
                <a:schemeClr val="tx2">
                  <a:lumMod val="75000"/>
                </a:schemeClr>
              </a:buClr>
              <a:buFont typeface="Wingdings 2" pitchFamily="18" charset="2"/>
              <a:buNone/>
              <a:defRPr/>
            </a:pPr>
            <a:r>
              <a:rPr lang="sr-Cyrl-CS" sz="2400" dirty="0" smtClean="0">
                <a:latin typeface="+mn-lt"/>
              </a:rPr>
              <a:t>		Непостизање жељеног циља применом </a:t>
            </a:r>
            <a:r>
              <a:rPr lang="sr-Cyrl-CS" sz="2400" smtClean="0">
                <a:latin typeface="+mn-lt"/>
              </a:rPr>
              <a:t>неког </a:t>
            </a:r>
            <a:r>
              <a:rPr lang="sr-Cyrl-CS" sz="2400" smtClean="0">
                <a:latin typeface="+mn-lt"/>
              </a:rPr>
              <a:t>лека </a:t>
            </a:r>
            <a:r>
              <a:rPr lang="sr-Cyrl-CS" sz="2400" dirty="0" smtClean="0">
                <a:latin typeface="+mn-lt"/>
              </a:rPr>
              <a:t>не спада у нежељене реакције.</a:t>
            </a:r>
          </a:p>
          <a:p>
            <a:pPr lvl="1" eaLnBrk="1" hangingPunct="1">
              <a:buClr>
                <a:schemeClr val="tx2">
                  <a:lumMod val="75000"/>
                </a:schemeClr>
              </a:buClr>
              <a:buFont typeface="Wingdings" pitchFamily="2" charset="2"/>
              <a:buChar char="¥"/>
              <a:defRPr/>
            </a:pPr>
            <a:r>
              <a:rPr lang="sr-Cyrl-CS" sz="2400" b="1" dirty="0" smtClean="0">
                <a:solidFill>
                  <a:srgbClr val="C00000"/>
                </a:solidFill>
                <a:latin typeface="+mn-lt"/>
              </a:rPr>
              <a:t> Нежељени догађај</a:t>
            </a:r>
            <a:r>
              <a:rPr lang="sr-Cyrl-CS" sz="2400" b="1" dirty="0" smtClean="0">
                <a:solidFill>
                  <a:schemeClr val="tx2">
                    <a:lumMod val="75000"/>
                  </a:schemeClr>
                </a:solidFill>
                <a:latin typeface="+mn-lt"/>
              </a:rPr>
              <a:t> </a:t>
            </a:r>
            <a:r>
              <a:rPr lang="sr-Cyrl-CS" sz="2400" dirty="0" smtClean="0">
                <a:latin typeface="+mn-lt"/>
              </a:rPr>
              <a:t>је било која </a:t>
            </a:r>
            <a:r>
              <a:rPr lang="sr-Cyrl-CS" sz="2400" smtClean="0">
                <a:latin typeface="+mn-lt"/>
              </a:rPr>
              <a:t>непожељна </a:t>
            </a:r>
            <a:r>
              <a:rPr lang="sr-Cyrl-CS" sz="2400" smtClean="0">
                <a:latin typeface="+mn-lt"/>
              </a:rPr>
              <a:t>медицинска </a:t>
            </a:r>
            <a:r>
              <a:rPr lang="sr-Cyrl-CS" sz="2400" dirty="0" smtClean="0">
                <a:latin typeface="+mn-lt"/>
              </a:rPr>
              <a:t>појава током терапије </a:t>
            </a:r>
            <a:r>
              <a:rPr lang="sr-Cyrl-CS" sz="2400" smtClean="0">
                <a:latin typeface="+mn-lt"/>
              </a:rPr>
              <a:t>одређеним </a:t>
            </a:r>
            <a:r>
              <a:rPr lang="sr-Cyrl-CS" sz="2400" smtClean="0">
                <a:latin typeface="+mn-lt"/>
              </a:rPr>
              <a:t>леком</a:t>
            </a:r>
            <a:r>
              <a:rPr lang="sr-Cyrl-CS" sz="2400" dirty="0" smtClean="0">
                <a:latin typeface="+mn-lt"/>
              </a:rPr>
              <a:t>, која не мора бити у јасној</a:t>
            </a:r>
            <a:r>
              <a:rPr lang="sr-Cyrl-CS" sz="2400" smtClean="0">
                <a:latin typeface="+mn-lt"/>
              </a:rPr>
              <a:t>, </a:t>
            </a:r>
            <a:r>
              <a:rPr lang="sr-Cyrl-CS" sz="2400" smtClean="0">
                <a:latin typeface="+mn-lt"/>
              </a:rPr>
              <a:t>узрочно-последичној </a:t>
            </a:r>
            <a:r>
              <a:rPr lang="sr-Cyrl-CS" sz="2400" dirty="0" smtClean="0">
                <a:latin typeface="+mn-lt"/>
              </a:rPr>
              <a:t>вези са применом лека</a:t>
            </a:r>
            <a:endParaRPr lang="en-US" sz="2400" dirty="0" smtClean="0">
              <a:latin typeface="+mn-lt"/>
            </a:endParaRPr>
          </a:p>
          <a:p>
            <a:pPr lvl="1" eaLnBrk="1" hangingPunct="1">
              <a:buClr>
                <a:schemeClr val="tx2">
                  <a:lumMod val="75000"/>
                </a:schemeClr>
              </a:buClr>
              <a:buFont typeface="Wingdings" pitchFamily="2" charset="2"/>
              <a:buChar char="¥"/>
              <a:defRPr/>
            </a:pPr>
            <a:r>
              <a:rPr lang="sr-Cyrl-CS" sz="2400" b="1" dirty="0" smtClean="0">
                <a:solidFill>
                  <a:srgbClr val="C00000"/>
                </a:solidFill>
                <a:latin typeface="+mn-lt"/>
              </a:rPr>
              <a:t> Нежељено дејство</a:t>
            </a:r>
            <a:r>
              <a:rPr lang="sr-Cyrl-CS" sz="2400" b="1" dirty="0" smtClean="0">
                <a:solidFill>
                  <a:schemeClr val="tx2">
                    <a:lumMod val="75000"/>
                  </a:schemeClr>
                </a:solidFill>
                <a:latin typeface="+mn-lt"/>
              </a:rPr>
              <a:t> </a:t>
            </a:r>
            <a:r>
              <a:rPr lang="sr-Cyrl-CS" sz="2400" dirty="0" smtClean="0">
                <a:latin typeface="+mn-lt"/>
              </a:rPr>
              <a:t>је било које </a:t>
            </a:r>
            <a:r>
              <a:rPr lang="sr-Cyrl-CS" sz="2400" smtClean="0">
                <a:latin typeface="+mn-lt"/>
              </a:rPr>
              <a:t>ненамерно </a:t>
            </a:r>
            <a:r>
              <a:rPr lang="sr-Cyrl-CS" sz="2400" smtClean="0">
                <a:latin typeface="+mn-lt"/>
              </a:rPr>
              <a:t>изазвано </a:t>
            </a:r>
            <a:r>
              <a:rPr lang="sr-Cyrl-CS" sz="2400" dirty="0" smtClean="0">
                <a:latin typeface="+mn-lt"/>
              </a:rPr>
              <a:t>дејство лека које се јавља при </a:t>
            </a:r>
            <a:r>
              <a:rPr lang="sr-Cyrl-CS" sz="2400" smtClean="0">
                <a:latin typeface="+mn-lt"/>
              </a:rPr>
              <a:t>примени </a:t>
            </a:r>
            <a:r>
              <a:rPr lang="sr-Cyrl-CS" sz="2400" smtClean="0">
                <a:latin typeface="+mn-lt"/>
              </a:rPr>
              <a:t>уобичајених  </a:t>
            </a:r>
            <a:r>
              <a:rPr lang="sr-Cyrl-CS" sz="2400" dirty="0" smtClean="0">
                <a:latin typeface="+mn-lt"/>
              </a:rPr>
              <a:t>доза и повезано је са фармаколошким 	својствима лека </a:t>
            </a:r>
          </a:p>
          <a:p>
            <a:pPr lvl="1" eaLnBrk="1" hangingPunct="1">
              <a:buClr>
                <a:schemeClr val="tx2">
                  <a:lumMod val="75000"/>
                </a:schemeClr>
              </a:buClr>
              <a:buFont typeface="Wingdings" pitchFamily="2" charset="2"/>
              <a:buChar char="¥"/>
              <a:defRPr/>
            </a:pPr>
            <a:endParaRPr lang="sr-Cyrl-CS" b="1" dirty="0" smtClean="0">
              <a:solidFill>
                <a:schemeClr val="tx2">
                  <a:lumMod val="75000"/>
                </a:schemeClr>
              </a:solidFill>
              <a:latin typeface="Comic Sans MS" pitchFamily="66" charset="0"/>
            </a:endParaRPr>
          </a:p>
          <a:p>
            <a:pPr lvl="1" eaLnBrk="1" hangingPunct="1">
              <a:buClr>
                <a:schemeClr val="tx2">
                  <a:lumMod val="75000"/>
                </a:schemeClr>
              </a:buClr>
              <a:buFont typeface="Wingdings 2" pitchFamily="18" charset="2"/>
              <a:buNone/>
              <a:defRPr/>
            </a:pPr>
            <a:endParaRPr lang="en-US" b="1" dirty="0">
              <a:solidFill>
                <a:schemeClr val="tx2">
                  <a:lumMod val="75000"/>
                </a:schemeClr>
              </a:solidFill>
              <a:latin typeface="Comic Sans MS" pitchFamily="66"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3200"/>
            <a:ext cx="8229600" cy="1143000"/>
          </a:xfrm>
        </p:spPr>
        <p:txBody>
          <a:bodyPr>
            <a:normAutofit fontScale="90000"/>
          </a:bodyPr>
          <a:lstStyle/>
          <a:p>
            <a:r>
              <a:rPr lang="sr-Cyrl-CS" b="1" dirty="0">
                <a:latin typeface="Calibri" pitchFamily="34" charset="0"/>
              </a:rPr>
              <a:t>Спонтано пријављивање нежељених дејстава лекова</a:t>
            </a:r>
            <a:endParaRPr lang="en-US" b="1" dirty="0">
              <a:latin typeface="Calibri"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3"/>
          <p:cNvSpPr>
            <a:spLocks noGrp="1" noChangeArrowheads="1"/>
          </p:cNvSpPr>
          <p:nvPr>
            <p:ph idx="1"/>
          </p:nvPr>
        </p:nvSpPr>
        <p:spPr>
          <a:xfrm>
            <a:off x="304800" y="2133600"/>
            <a:ext cx="8534400" cy="4572000"/>
          </a:xfrm>
        </p:spPr>
        <p:txBody>
          <a:bodyPr/>
          <a:lstStyle/>
          <a:p>
            <a:pPr eaLnBrk="1" hangingPunct="1">
              <a:spcAft>
                <a:spcPts val="600"/>
              </a:spcAft>
              <a:buClr>
                <a:srgbClr val="C00000"/>
              </a:buClr>
              <a:buFont typeface="Wingdings 2" pitchFamily="18" charset="2"/>
              <a:buNone/>
              <a:defRPr/>
            </a:pPr>
            <a:r>
              <a:rPr lang="sr-Cyrl-CS" sz="2000" dirty="0" smtClean="0">
                <a:latin typeface="Comic Sans MS" pitchFamily="66" charset="0"/>
              </a:rPr>
              <a:t>Спонтано пријављивање подразумева добровољно пријављивање НР на лекове у промету, које су се испољиле у току лечења. Спонтано пријављивање врше здравствене установе и здравствени радници.</a:t>
            </a:r>
          </a:p>
          <a:p>
            <a:pPr eaLnBrk="1" hangingPunct="1">
              <a:spcAft>
                <a:spcPts val="600"/>
              </a:spcAft>
              <a:buClr>
                <a:srgbClr val="C00000"/>
              </a:buClr>
              <a:buFont typeface="Wingdings 2" pitchFamily="18" charset="2"/>
              <a:buNone/>
              <a:defRPr/>
            </a:pPr>
            <a:endParaRPr lang="sr-Cyrl-CS" sz="800" dirty="0" smtClean="0">
              <a:latin typeface="Comic Sans MS" pitchFamily="66" charset="0"/>
            </a:endParaRPr>
          </a:p>
          <a:p>
            <a:pPr eaLnBrk="1" hangingPunct="1">
              <a:spcAft>
                <a:spcPts val="600"/>
              </a:spcAft>
              <a:buClr>
                <a:srgbClr val="C00000"/>
              </a:buClr>
              <a:buFont typeface="Wingdings" pitchFamily="2" charset="2"/>
              <a:buChar char="¥"/>
              <a:defRPr/>
            </a:pPr>
            <a:r>
              <a:rPr lang="sr-Cyrl-CS" sz="2000" dirty="0" smtClean="0">
                <a:latin typeface="Comic Sans MS" pitchFamily="66" charset="0"/>
              </a:rPr>
              <a:t>Пријављује се свака нежељена реакција или сумња на њу за лек који је мање од 5 година на тржишту</a:t>
            </a:r>
          </a:p>
          <a:p>
            <a:pPr eaLnBrk="1" hangingPunct="1">
              <a:spcAft>
                <a:spcPts val="600"/>
              </a:spcAft>
              <a:buClr>
                <a:srgbClr val="C00000"/>
              </a:buClr>
              <a:buFont typeface="Wingdings 2" pitchFamily="18" charset="2"/>
              <a:buNone/>
              <a:defRPr/>
            </a:pPr>
            <a:r>
              <a:rPr lang="sr-Cyrl-CS" sz="100" dirty="0" smtClean="0">
                <a:latin typeface="Comic Sans MS" pitchFamily="66" charset="0"/>
              </a:rPr>
              <a:t> </a:t>
            </a:r>
          </a:p>
          <a:p>
            <a:pPr eaLnBrk="1" hangingPunct="1">
              <a:spcAft>
                <a:spcPts val="600"/>
              </a:spcAft>
              <a:buClr>
                <a:srgbClr val="C00000"/>
              </a:buClr>
              <a:buFont typeface="Wingdings" pitchFamily="2" charset="2"/>
              <a:buChar char="¥"/>
              <a:defRPr/>
            </a:pPr>
            <a:r>
              <a:rPr lang="sr-Cyrl-CS" sz="2000" dirty="0" smtClean="0">
                <a:latin typeface="Comic Sans MS" pitchFamily="66" charset="0"/>
              </a:rPr>
              <a:t> После 5 година се пријављују само неочекиване нежељене </a:t>
            </a:r>
            <a:r>
              <a:rPr lang="en-US" sz="2000" dirty="0" smtClean="0">
                <a:latin typeface="Comic Sans MS" pitchFamily="66" charset="0"/>
              </a:rPr>
              <a:t> </a:t>
            </a:r>
            <a:r>
              <a:rPr lang="sr-Cyrl-CS" sz="2000" dirty="0" smtClean="0">
                <a:latin typeface="Comic Sans MS" pitchFamily="66" charset="0"/>
              </a:rPr>
              <a:t>реакције</a:t>
            </a:r>
          </a:p>
          <a:p>
            <a:pPr eaLnBrk="1" hangingPunct="1">
              <a:spcAft>
                <a:spcPts val="600"/>
              </a:spcAft>
              <a:buClr>
                <a:srgbClr val="C00000"/>
              </a:buClr>
              <a:buFont typeface="Wingdings 2" pitchFamily="18" charset="2"/>
              <a:buNone/>
              <a:defRPr/>
            </a:pPr>
            <a:endParaRPr lang="sr-Cyrl-CS" sz="100" dirty="0" smtClean="0">
              <a:latin typeface="Comic Sans MS" pitchFamily="66" charset="0"/>
            </a:endParaRPr>
          </a:p>
          <a:p>
            <a:pPr eaLnBrk="1" hangingPunct="1">
              <a:spcAft>
                <a:spcPts val="600"/>
              </a:spcAft>
              <a:buClr>
                <a:srgbClr val="C00000"/>
              </a:buClr>
              <a:buFont typeface="Wingdings" pitchFamily="2" charset="2"/>
              <a:buChar char="¥"/>
              <a:defRPr/>
            </a:pPr>
            <a:r>
              <a:rPr lang="sr-Cyrl-CS" sz="2000" dirty="0" smtClean="0">
                <a:latin typeface="Comic Sans MS" pitchFamily="66" charset="0"/>
              </a:rPr>
              <a:t> Нежељене реакције се пријављују Националном центру за фармаковигиланцу (у оквиру Агенцији за лекове и медицинска средства Србије)</a:t>
            </a:r>
            <a:endParaRPr lang="en-US" sz="2000" dirty="0" smtClean="0">
              <a:latin typeface="Comic Sans MS" pitchFamily="66" charset="0"/>
            </a:endParaRPr>
          </a:p>
        </p:txBody>
      </p:sp>
      <p:sp>
        <p:nvSpPr>
          <p:cNvPr id="51202" name="Rectangle 2"/>
          <p:cNvSpPr>
            <a:spLocks noGrp="1" noChangeArrowheads="1"/>
          </p:cNvSpPr>
          <p:nvPr>
            <p:ph type="title"/>
          </p:nvPr>
        </p:nvSpPr>
        <p:spPr>
          <a:xfrm>
            <a:off x="457200" y="533400"/>
            <a:ext cx="8229600" cy="1219200"/>
          </a:xfrm>
        </p:spPr>
        <p:txBody>
          <a:bodyPr>
            <a:normAutofit fontScale="90000"/>
          </a:bodyPr>
          <a:lstStyle/>
          <a:p>
            <a:pPr algn="ctr" eaLnBrk="1" fontAlgn="auto" hangingPunct="1">
              <a:spcAft>
                <a:spcPts val="0"/>
              </a:spcAft>
              <a:defRPr/>
            </a:pPr>
            <a:r>
              <a:rPr lang="sr-Cyrl-CS" b="1" smtClean="0">
                <a:solidFill>
                  <a:srgbClr val="C00000"/>
                </a:solidFill>
                <a:latin typeface="Calibri" pitchFamily="34" charset="0"/>
              </a:rPr>
              <a:t>Спонтано пријављивање нежељених реакциј</a:t>
            </a:r>
            <a:r>
              <a:rPr lang="sr-Cyrl-CS" sz="3600" b="1" smtClean="0">
                <a:solidFill>
                  <a:srgbClr val="C00000"/>
                </a:solidFill>
                <a:latin typeface="Comic Sans MS" pitchFamily="66" charset="0"/>
              </a:rPr>
              <a:t>а</a:t>
            </a:r>
            <a:endParaRPr sz="3600" b="1" smtClean="0">
              <a:solidFill>
                <a:srgbClr val="C00000"/>
              </a:solidFill>
              <a:latin typeface="Comic Sans MS" pitchFamily="66"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3"/>
          <p:cNvSpPr>
            <a:spLocks noGrp="1" noChangeArrowheads="1"/>
          </p:cNvSpPr>
          <p:nvPr>
            <p:ph idx="1"/>
          </p:nvPr>
        </p:nvSpPr>
        <p:spPr>
          <a:xfrm>
            <a:off x="304800" y="1905000"/>
            <a:ext cx="8534400" cy="4572000"/>
          </a:xfrm>
        </p:spPr>
        <p:txBody>
          <a:bodyPr/>
          <a:lstStyle/>
          <a:p>
            <a:pPr eaLnBrk="1" hangingPunct="1">
              <a:spcAft>
                <a:spcPts val="600"/>
              </a:spcAft>
              <a:buClr>
                <a:srgbClr val="C00000"/>
              </a:buClr>
              <a:buFont typeface="Wingdings 2" pitchFamily="18" charset="2"/>
              <a:buNone/>
              <a:defRPr/>
            </a:pPr>
            <a:r>
              <a:rPr lang="sr-Cyrl-CS" sz="2400" dirty="0" smtClean="0">
                <a:latin typeface="Calibri" pitchFamily="34" charset="0"/>
              </a:rPr>
              <a:t>Спонтано пријављивање</a:t>
            </a:r>
            <a:r>
              <a:rPr lang="en-US" sz="2400" dirty="0" smtClean="0">
                <a:latin typeface="Calibri" pitchFamily="34" charset="0"/>
              </a:rPr>
              <a:t> je </a:t>
            </a:r>
            <a:r>
              <a:rPr lang="sr-Cyrl-CS" sz="2400" dirty="0" smtClean="0">
                <a:latin typeface="Calibri" pitchFamily="34" charset="0"/>
              </a:rPr>
              <a:t>од највећег значаја за откривање нежељених реакција. Обавља се на три нивоа:</a:t>
            </a:r>
          </a:p>
          <a:p>
            <a:pPr eaLnBrk="1" hangingPunct="1">
              <a:spcAft>
                <a:spcPts val="600"/>
              </a:spcAft>
              <a:buClr>
                <a:srgbClr val="C00000"/>
              </a:buClr>
              <a:buFont typeface="Wingdings 2" pitchFamily="18" charset="2"/>
              <a:buNone/>
              <a:defRPr/>
            </a:pPr>
            <a:endParaRPr lang="sr-Cyrl-CS" sz="900" dirty="0" smtClean="0">
              <a:latin typeface="Calibri" pitchFamily="34" charset="0"/>
            </a:endParaRPr>
          </a:p>
          <a:p>
            <a:pPr eaLnBrk="1" hangingPunct="1">
              <a:spcAft>
                <a:spcPts val="600"/>
              </a:spcAft>
              <a:buClr>
                <a:srgbClr val="C00000"/>
              </a:buClr>
              <a:buFont typeface="Wingdings" pitchFamily="2" charset="2"/>
              <a:buChar char="¥"/>
              <a:defRPr/>
            </a:pPr>
            <a:r>
              <a:rPr lang="sr-Cyrl-CS" sz="2400" dirty="0" smtClean="0">
                <a:latin typeface="Calibri" pitchFamily="34" charset="0"/>
              </a:rPr>
              <a:t>Пријављивање нежељених реакција ФДА у склопу клиничких испитивања нових лекова</a:t>
            </a:r>
          </a:p>
          <a:p>
            <a:pPr eaLnBrk="1" hangingPunct="1">
              <a:spcAft>
                <a:spcPts val="600"/>
              </a:spcAft>
              <a:buClr>
                <a:srgbClr val="C00000"/>
              </a:buClr>
              <a:buFont typeface="Wingdings 2" pitchFamily="18" charset="2"/>
              <a:buNone/>
              <a:defRPr/>
            </a:pPr>
            <a:r>
              <a:rPr lang="sr-Cyrl-CS" sz="200" dirty="0" smtClean="0">
                <a:latin typeface="Calibri" pitchFamily="34" charset="0"/>
              </a:rPr>
              <a:t> </a:t>
            </a:r>
          </a:p>
          <a:p>
            <a:pPr eaLnBrk="1" hangingPunct="1">
              <a:spcAft>
                <a:spcPts val="600"/>
              </a:spcAft>
              <a:buClr>
                <a:srgbClr val="C00000"/>
              </a:buClr>
              <a:buFont typeface="Wingdings" pitchFamily="2" charset="2"/>
              <a:buChar char="¥"/>
              <a:defRPr/>
            </a:pPr>
            <a:r>
              <a:rPr lang="sr-Cyrl-CS" sz="2400" dirty="0" smtClean="0">
                <a:latin typeface="Calibri" pitchFamily="34" charset="0"/>
              </a:rPr>
              <a:t> Пријављивање од стране медицинских радника</a:t>
            </a:r>
          </a:p>
          <a:p>
            <a:pPr eaLnBrk="1" hangingPunct="1">
              <a:spcAft>
                <a:spcPts val="600"/>
              </a:spcAft>
              <a:buClr>
                <a:srgbClr val="C00000"/>
              </a:buClr>
              <a:buFont typeface="Wingdings 2" pitchFamily="18" charset="2"/>
              <a:buNone/>
              <a:defRPr/>
            </a:pPr>
            <a:endParaRPr lang="sr-Cyrl-CS" sz="200" dirty="0" smtClean="0">
              <a:latin typeface="Calibri" pitchFamily="34" charset="0"/>
            </a:endParaRPr>
          </a:p>
          <a:p>
            <a:pPr eaLnBrk="1" hangingPunct="1">
              <a:spcAft>
                <a:spcPts val="600"/>
              </a:spcAft>
              <a:buClr>
                <a:srgbClr val="C00000"/>
              </a:buClr>
              <a:buFont typeface="Wingdings" pitchFamily="2" charset="2"/>
              <a:buChar char="¥"/>
              <a:defRPr/>
            </a:pPr>
            <a:r>
              <a:rPr lang="sr-Cyrl-CS" sz="2400" dirty="0" smtClean="0">
                <a:latin typeface="Calibri" pitchFamily="34" charset="0"/>
              </a:rPr>
              <a:t> Пријављивање од стране пацијената ФДА или произвођачу</a:t>
            </a:r>
            <a:endParaRPr lang="en-US" sz="2400" dirty="0" smtClean="0">
              <a:latin typeface="Calibri" pitchFamily="34" charset="0"/>
            </a:endParaRPr>
          </a:p>
        </p:txBody>
      </p:sp>
      <p:sp>
        <p:nvSpPr>
          <p:cNvPr id="51202" name="Rectangle 2"/>
          <p:cNvSpPr>
            <a:spLocks noGrp="1" noChangeArrowheads="1"/>
          </p:cNvSpPr>
          <p:nvPr>
            <p:ph type="title"/>
          </p:nvPr>
        </p:nvSpPr>
        <p:spPr>
          <a:xfrm>
            <a:off x="0" y="457200"/>
            <a:ext cx="9144000" cy="762000"/>
          </a:xfrm>
        </p:spPr>
        <p:txBody>
          <a:bodyPr>
            <a:noAutofit/>
          </a:bodyPr>
          <a:lstStyle/>
          <a:p>
            <a:pPr algn="ctr" eaLnBrk="1" fontAlgn="auto" hangingPunct="1">
              <a:spcAft>
                <a:spcPts val="0"/>
              </a:spcAft>
              <a:defRPr/>
            </a:pPr>
            <a:r>
              <a:rPr lang="sr-Cyrl-CS" sz="4000" b="1" smtClean="0">
                <a:solidFill>
                  <a:srgbClr val="C00000"/>
                </a:solidFill>
                <a:latin typeface="+mn-lt"/>
              </a:rPr>
              <a:t>Шта обухвата спонтано</a:t>
            </a:r>
            <a:r>
              <a:rPr sz="4000" b="1" smtClean="0">
                <a:solidFill>
                  <a:srgbClr val="C00000"/>
                </a:solidFill>
                <a:latin typeface="+mn-lt"/>
              </a:rPr>
              <a:t> </a:t>
            </a:r>
            <a:r>
              <a:rPr lang="sr-Cyrl-CS" sz="4000" b="1" smtClean="0">
                <a:solidFill>
                  <a:srgbClr val="C00000"/>
                </a:solidFill>
                <a:latin typeface="+mn-lt"/>
              </a:rPr>
              <a:t>пријављивање</a:t>
            </a:r>
            <a:r>
              <a:rPr sz="4000" b="1" smtClean="0">
                <a:solidFill>
                  <a:srgbClr val="C00000"/>
                </a:solidFill>
                <a:latin typeface="+mn-lt"/>
              </a:rPr>
              <a: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3"/>
          <p:cNvSpPr>
            <a:spLocks noGrp="1" noChangeArrowheads="1"/>
          </p:cNvSpPr>
          <p:nvPr>
            <p:ph idx="1"/>
          </p:nvPr>
        </p:nvSpPr>
        <p:spPr>
          <a:xfrm>
            <a:off x="228600" y="1752600"/>
            <a:ext cx="8610600" cy="4876800"/>
          </a:xfrm>
        </p:spPr>
        <p:txBody>
          <a:bodyPr/>
          <a:lstStyle/>
          <a:p>
            <a:pPr eaLnBrk="1" hangingPunct="1">
              <a:spcAft>
                <a:spcPts val="600"/>
              </a:spcAft>
              <a:buClr>
                <a:srgbClr val="C00000"/>
              </a:buClr>
              <a:buFont typeface="Wingdings 2" pitchFamily="18" charset="2"/>
              <a:buNone/>
              <a:defRPr/>
            </a:pPr>
            <a:r>
              <a:rPr lang="sr-Cyrl-CS" sz="2400" dirty="0" smtClean="0">
                <a:latin typeface="Calibri" pitchFamily="34" charset="0"/>
              </a:rPr>
              <a:t>Клиничко испитивање нових лекова не може обезбедити потпуно безбедну примену истих. У трећој фази кл. испитивања ограничења су релативно мали узорак, кратко трајање испитивања, одређена популација (нпр. геријатријска или педијатријска), одређено здравствено стање пацијента (пацијенти без компликација) и ограничене моћи откривања нежељених реакција. </a:t>
            </a:r>
          </a:p>
          <a:p>
            <a:pPr eaLnBrk="1" hangingPunct="1">
              <a:spcAft>
                <a:spcPts val="600"/>
              </a:spcAft>
              <a:buClr>
                <a:srgbClr val="C00000"/>
              </a:buClr>
              <a:buFont typeface="Wingdings 2" pitchFamily="18" charset="2"/>
              <a:buNone/>
              <a:defRPr/>
            </a:pPr>
            <a:endParaRPr lang="sr-Cyrl-CS" sz="100" dirty="0" smtClean="0">
              <a:latin typeface="Calibri" pitchFamily="34" charset="0"/>
            </a:endParaRPr>
          </a:p>
          <a:p>
            <a:pPr eaLnBrk="1" hangingPunct="1">
              <a:spcAft>
                <a:spcPts val="600"/>
              </a:spcAft>
              <a:buClr>
                <a:srgbClr val="C00000"/>
              </a:buClr>
              <a:buFont typeface="Wingdings 2" pitchFamily="18" charset="2"/>
              <a:buNone/>
              <a:defRPr/>
            </a:pPr>
            <a:r>
              <a:rPr lang="sr-Cyrl-CS" sz="2400" dirty="0" smtClean="0">
                <a:latin typeface="Calibri" pitchFamily="34" charset="0"/>
              </a:rPr>
              <a:t>Спонтано пријављивање је посебно важно у раном постмаркетиншком периоду, како би се забележиле претходно неуочене нежељене реакције и предузеле одговарајуће мере.</a:t>
            </a:r>
            <a:endParaRPr lang="en-US" sz="2400" dirty="0" smtClean="0">
              <a:latin typeface="Calibri" pitchFamily="34" charset="0"/>
            </a:endParaRPr>
          </a:p>
        </p:txBody>
      </p:sp>
      <p:sp>
        <p:nvSpPr>
          <p:cNvPr id="51202" name="Rectangle 2"/>
          <p:cNvSpPr>
            <a:spLocks noGrp="1" noChangeArrowheads="1"/>
          </p:cNvSpPr>
          <p:nvPr>
            <p:ph type="title"/>
          </p:nvPr>
        </p:nvSpPr>
        <p:spPr>
          <a:xfrm>
            <a:off x="0" y="457200"/>
            <a:ext cx="9144000" cy="762000"/>
          </a:xfrm>
        </p:spPr>
        <p:txBody>
          <a:bodyPr>
            <a:noAutofit/>
          </a:bodyPr>
          <a:lstStyle/>
          <a:p>
            <a:pPr algn="ctr" eaLnBrk="1" fontAlgn="auto" hangingPunct="1">
              <a:spcAft>
                <a:spcPts val="0"/>
              </a:spcAft>
              <a:defRPr/>
            </a:pPr>
            <a:r>
              <a:rPr lang="sr-Cyrl-CS" sz="4000" b="1" smtClean="0">
                <a:solidFill>
                  <a:srgbClr val="C00000"/>
                </a:solidFill>
                <a:latin typeface="+mn-lt"/>
              </a:rPr>
              <a:t>Карактеристике спонтаног</a:t>
            </a:r>
            <a:r>
              <a:rPr sz="4000" b="1" smtClean="0">
                <a:solidFill>
                  <a:srgbClr val="C00000"/>
                </a:solidFill>
                <a:latin typeface="+mn-lt"/>
              </a:rPr>
              <a:t> </a:t>
            </a:r>
            <a:r>
              <a:rPr lang="sr-Cyrl-CS" sz="4000" b="1" smtClean="0">
                <a:solidFill>
                  <a:srgbClr val="C00000"/>
                </a:solidFill>
                <a:latin typeface="+mn-lt"/>
              </a:rPr>
              <a:t>пријављивања</a:t>
            </a:r>
            <a:endParaRPr sz="4000" b="1" smtClean="0">
              <a:solidFill>
                <a:srgbClr val="C00000"/>
              </a:solidFill>
              <a:latin typeface="+mn-lt"/>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3"/>
          <p:cNvSpPr>
            <a:spLocks noGrp="1" noChangeArrowheads="1"/>
          </p:cNvSpPr>
          <p:nvPr>
            <p:ph idx="1"/>
          </p:nvPr>
        </p:nvSpPr>
        <p:spPr>
          <a:xfrm>
            <a:off x="228600" y="2057400"/>
            <a:ext cx="8915400" cy="4800600"/>
          </a:xfrm>
        </p:spPr>
        <p:txBody>
          <a:bodyPr>
            <a:normAutofit fontScale="85000" lnSpcReduction="10000"/>
          </a:bodyPr>
          <a:lstStyle/>
          <a:p>
            <a:pPr eaLnBrk="1" hangingPunct="1">
              <a:spcAft>
                <a:spcPts val="600"/>
              </a:spcAft>
              <a:buClr>
                <a:srgbClr val="C00000"/>
              </a:buClr>
              <a:buFont typeface="Wingdings 2" pitchFamily="18" charset="2"/>
              <a:buNone/>
              <a:defRPr/>
            </a:pPr>
            <a:r>
              <a:rPr lang="sr-Cyrl-CS" sz="2600" dirty="0" smtClean="0">
                <a:latin typeface="Calibri" pitchFamily="34" charset="0"/>
              </a:rPr>
              <a:t>Додатне предности спонтаног пријављивања су откривање екстремно ретких нежељених реакција и могућност откривања ризичних подгрупа. </a:t>
            </a:r>
          </a:p>
          <a:p>
            <a:pPr eaLnBrk="1" hangingPunct="1">
              <a:spcAft>
                <a:spcPts val="600"/>
              </a:spcAft>
              <a:buClr>
                <a:srgbClr val="C00000"/>
              </a:buClr>
              <a:buFont typeface="Wingdings 2" pitchFamily="18" charset="2"/>
              <a:buNone/>
              <a:defRPr/>
            </a:pPr>
            <a:endParaRPr lang="sr-Cyrl-CS" sz="200" dirty="0" smtClean="0">
              <a:latin typeface="Calibri" pitchFamily="34" charset="0"/>
            </a:endParaRPr>
          </a:p>
          <a:p>
            <a:pPr eaLnBrk="1" hangingPunct="1">
              <a:spcAft>
                <a:spcPts val="600"/>
              </a:spcAft>
              <a:buClr>
                <a:srgbClr val="C00000"/>
              </a:buClr>
              <a:buFont typeface="Wingdings 2" pitchFamily="18" charset="2"/>
              <a:buNone/>
              <a:defRPr/>
            </a:pPr>
            <a:r>
              <a:rPr lang="sr-Cyrl-CS" sz="2600" dirty="0" smtClean="0">
                <a:latin typeface="Calibri" pitchFamily="34" charset="0"/>
              </a:rPr>
              <a:t>У циљу подстицања развоја спонтаног пријављивања ФДА је оформила </a:t>
            </a:r>
            <a:r>
              <a:rPr lang="sr-Latn-CS" sz="2600" dirty="0" smtClean="0">
                <a:latin typeface="Calibri" pitchFamily="34" charset="0"/>
              </a:rPr>
              <a:t>MedWatch</a:t>
            </a:r>
            <a:r>
              <a:rPr lang="sr-Cyrl-CS" sz="2600" dirty="0" smtClean="0">
                <a:latin typeface="Calibri" pitchFamily="34" charset="0"/>
              </a:rPr>
              <a:t>, коме се може послати факс, телефонирати или приступити сајту (</a:t>
            </a:r>
            <a:r>
              <a:rPr lang="sr-Latn-CS" sz="2600" dirty="0" smtClean="0">
                <a:latin typeface="Calibri" pitchFamily="34" charset="0"/>
                <a:hlinkClick r:id="rId2"/>
              </a:rPr>
              <a:t>http://www.fda.gov./medwatch/</a:t>
            </a:r>
            <a:r>
              <a:rPr lang="sr-Latn-CS" sz="2600" dirty="0" smtClean="0">
                <a:latin typeface="Calibri" pitchFamily="34" charset="0"/>
              </a:rPr>
              <a:t>).</a:t>
            </a:r>
            <a:endParaRPr lang="sr-Cyrl-CS" sz="2600" dirty="0" smtClean="0">
              <a:latin typeface="Calibri" pitchFamily="34" charset="0"/>
            </a:endParaRPr>
          </a:p>
          <a:p>
            <a:pPr eaLnBrk="1" hangingPunct="1">
              <a:spcAft>
                <a:spcPts val="600"/>
              </a:spcAft>
              <a:buClr>
                <a:srgbClr val="C00000"/>
              </a:buClr>
              <a:buFont typeface="Wingdings 2" pitchFamily="18" charset="2"/>
              <a:buNone/>
              <a:defRPr/>
            </a:pPr>
            <a:endParaRPr lang="sr-Cyrl-CS" sz="300" dirty="0" smtClean="0">
              <a:latin typeface="Calibri" pitchFamily="34" charset="0"/>
            </a:endParaRPr>
          </a:p>
          <a:p>
            <a:pPr eaLnBrk="1" hangingPunct="1">
              <a:spcAft>
                <a:spcPts val="600"/>
              </a:spcAft>
              <a:buClr>
                <a:srgbClr val="C00000"/>
              </a:buClr>
              <a:buFont typeface="Wingdings 2" pitchFamily="18" charset="2"/>
              <a:buNone/>
              <a:defRPr/>
            </a:pPr>
            <a:r>
              <a:rPr lang="sr-Cyrl-CS" sz="2600" dirty="0" smtClean="0">
                <a:latin typeface="Calibri" pitchFamily="34" charset="0"/>
              </a:rPr>
              <a:t>Недостаци спонтаног пријављивања нежељених реакција ФДА су и недовољно и прекомерно пријављивање. Прекомерно пријављивање се јавља код скоро одобрених лекова и делимично је последица рекламе.</a:t>
            </a:r>
          </a:p>
          <a:p>
            <a:pPr eaLnBrk="1" hangingPunct="1">
              <a:buClr>
                <a:srgbClr val="C00000"/>
              </a:buClr>
              <a:buFont typeface="Wingdings 2" pitchFamily="18" charset="2"/>
              <a:buNone/>
              <a:defRPr/>
            </a:pPr>
            <a:endParaRPr lang="sr-Cyrl-CS" sz="2400" dirty="0" smtClean="0">
              <a:solidFill>
                <a:schemeClr val="tx2">
                  <a:lumMod val="75000"/>
                </a:schemeClr>
              </a:solidFill>
              <a:latin typeface="Comic Sans MS" pitchFamily="66" charset="0"/>
            </a:endParaRPr>
          </a:p>
          <a:p>
            <a:pPr eaLnBrk="1" hangingPunct="1">
              <a:buClr>
                <a:srgbClr val="C00000"/>
              </a:buClr>
              <a:buFont typeface="Wingdings 2" pitchFamily="18" charset="2"/>
              <a:buNone/>
              <a:defRPr/>
            </a:pPr>
            <a:endParaRPr lang="sr-Cyrl-CS" sz="2400" dirty="0" smtClean="0">
              <a:solidFill>
                <a:schemeClr val="tx2">
                  <a:lumMod val="75000"/>
                </a:schemeClr>
              </a:solidFill>
              <a:latin typeface="Comic Sans MS" pitchFamily="66" charset="0"/>
            </a:endParaRPr>
          </a:p>
          <a:p>
            <a:pPr eaLnBrk="1" hangingPunct="1">
              <a:buClr>
                <a:srgbClr val="C00000"/>
              </a:buClr>
              <a:buFont typeface="Wingdings 2" pitchFamily="18" charset="2"/>
              <a:buNone/>
              <a:defRPr/>
            </a:pPr>
            <a:endParaRPr lang="sr-Latn-CS" sz="2400" dirty="0" smtClean="0">
              <a:solidFill>
                <a:schemeClr val="tx2">
                  <a:lumMod val="75000"/>
                </a:schemeClr>
              </a:solidFill>
              <a:latin typeface="Comic Sans MS" pitchFamily="66" charset="0"/>
            </a:endParaRPr>
          </a:p>
          <a:p>
            <a:pPr eaLnBrk="1" hangingPunct="1">
              <a:buClr>
                <a:srgbClr val="C00000"/>
              </a:buClr>
              <a:buFont typeface="Wingdings 2" pitchFamily="18" charset="2"/>
              <a:buNone/>
              <a:defRPr/>
            </a:pPr>
            <a:r>
              <a:rPr lang="sr-Cyrl-CS" sz="100" dirty="0" smtClean="0">
                <a:solidFill>
                  <a:schemeClr val="tx2">
                    <a:lumMod val="75000"/>
                  </a:schemeClr>
                </a:solidFill>
                <a:latin typeface="Comic Sans MS" pitchFamily="66" charset="0"/>
              </a:rPr>
              <a:t>Недостаци спонтаног пријављивања нежељених реакција ФДА </a:t>
            </a:r>
            <a:endParaRPr lang="sr-Cyrl-CS" sz="2400" dirty="0" smtClean="0">
              <a:solidFill>
                <a:schemeClr val="tx2">
                  <a:lumMod val="75000"/>
                </a:schemeClr>
              </a:solidFill>
              <a:latin typeface="Comic Sans MS" pitchFamily="66" charset="0"/>
            </a:endParaRPr>
          </a:p>
        </p:txBody>
      </p:sp>
      <p:sp>
        <p:nvSpPr>
          <p:cNvPr id="51202" name="Rectangle 2"/>
          <p:cNvSpPr>
            <a:spLocks noGrp="1" noChangeArrowheads="1"/>
          </p:cNvSpPr>
          <p:nvPr>
            <p:ph type="title"/>
          </p:nvPr>
        </p:nvSpPr>
        <p:spPr>
          <a:xfrm>
            <a:off x="228600" y="457200"/>
            <a:ext cx="8915400" cy="762000"/>
          </a:xfrm>
        </p:spPr>
        <p:txBody>
          <a:bodyPr>
            <a:noAutofit/>
          </a:bodyPr>
          <a:lstStyle/>
          <a:p>
            <a:pPr algn="ctr" eaLnBrk="1" fontAlgn="auto" hangingPunct="1">
              <a:spcAft>
                <a:spcPts val="0"/>
              </a:spcAft>
              <a:defRPr/>
            </a:pPr>
            <a:r>
              <a:rPr lang="sr-Cyrl-CS" sz="4000" b="1" smtClean="0">
                <a:solidFill>
                  <a:srgbClr val="C00000"/>
                </a:solidFill>
                <a:latin typeface="Calibri" pitchFamily="34" charset="0"/>
              </a:rPr>
              <a:t>Карактеристике спонтаног</a:t>
            </a:r>
            <a:r>
              <a:rPr sz="4000" b="1" smtClean="0">
                <a:solidFill>
                  <a:srgbClr val="C00000"/>
                </a:solidFill>
                <a:latin typeface="Calibri" pitchFamily="34" charset="0"/>
              </a:rPr>
              <a:t> </a:t>
            </a:r>
            <a:r>
              <a:rPr lang="sr-Cyrl-CS" sz="4000" b="1" smtClean="0">
                <a:solidFill>
                  <a:srgbClr val="C00000"/>
                </a:solidFill>
                <a:latin typeface="Calibri" pitchFamily="34" charset="0"/>
              </a:rPr>
              <a:t>пријављивања</a:t>
            </a:r>
            <a:endParaRPr sz="4000" b="1" smtClean="0">
              <a:solidFill>
                <a:srgbClr val="C00000"/>
              </a:solidFill>
              <a:latin typeface="Calibri" pitchFamily="34"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2"/>
          <p:cNvPicPr>
            <a:picLocks noChangeAspect="1" noChangeArrowheads="1"/>
          </p:cNvPicPr>
          <p:nvPr/>
        </p:nvPicPr>
        <p:blipFill>
          <a:blip r:embed="rId2"/>
          <a:srcRect/>
          <a:stretch>
            <a:fillRect/>
          </a:stretch>
        </p:blipFill>
        <p:spPr bwMode="auto">
          <a:xfrm>
            <a:off x="1447800" y="233363"/>
            <a:ext cx="4800600" cy="6396037"/>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lstStyle/>
          <a:p>
            <a:pPr eaLnBrk="1" hangingPunct="1">
              <a:buFont typeface="Wingdings 2" pitchFamily="18" charset="2"/>
              <a:buNone/>
              <a:defRPr/>
            </a:pPr>
            <a:endParaRPr lang="sr-Cyrl-CS" sz="2800" dirty="0" smtClean="0">
              <a:solidFill>
                <a:schemeClr val="tx2">
                  <a:lumMod val="75000"/>
                </a:schemeClr>
              </a:solidFill>
              <a:latin typeface="Calibri" pitchFamily="34" charset="0"/>
            </a:endParaRPr>
          </a:p>
          <a:p>
            <a:pPr algn="ctr" eaLnBrk="1" hangingPunct="1">
              <a:buFont typeface="Wingdings 2" pitchFamily="18" charset="2"/>
              <a:buNone/>
              <a:defRPr/>
            </a:pPr>
            <a:r>
              <a:rPr lang="sr-Cyrl-CS" b="1" dirty="0" smtClean="0">
                <a:solidFill>
                  <a:srgbClr val="C00000"/>
                </a:solidFill>
                <a:latin typeface="Calibri" pitchFamily="34" charset="0"/>
              </a:rPr>
              <a:t>Дефиниције Агенције за лекове и медицинска средства Србије</a:t>
            </a:r>
          </a:p>
          <a:p>
            <a:pPr algn="ctr" eaLnBrk="1" hangingPunct="1">
              <a:buFont typeface="Wingdings 2" pitchFamily="18" charset="2"/>
              <a:buNone/>
              <a:defRPr/>
            </a:pPr>
            <a:endParaRPr lang="sr-Cyrl-CS" sz="4000" b="1" dirty="0" smtClean="0">
              <a:solidFill>
                <a:schemeClr val="tx2">
                  <a:lumMod val="75000"/>
                </a:schemeClr>
              </a:solidFill>
              <a:latin typeface="Calibri" pitchFamily="34" charset="0"/>
            </a:endParaRPr>
          </a:p>
          <a:p>
            <a:pPr lvl="1">
              <a:buClr>
                <a:schemeClr val="tx2">
                  <a:lumMod val="75000"/>
                </a:schemeClr>
              </a:buClr>
              <a:buFont typeface="Wingdings" pitchFamily="2" charset="2"/>
              <a:buChar char="¥"/>
              <a:defRPr/>
            </a:pPr>
            <a:r>
              <a:rPr lang="sr-Cyrl-CS" b="1" dirty="0" smtClean="0">
                <a:solidFill>
                  <a:srgbClr val="C00000"/>
                </a:solidFill>
                <a:latin typeface="Calibri" pitchFamily="34" charset="0"/>
              </a:rPr>
              <a:t> Озбиљна нежељена реакција </a:t>
            </a:r>
            <a:r>
              <a:rPr lang="sr-Cyrl-CS" dirty="0" smtClean="0">
                <a:latin typeface="Calibri" pitchFamily="34" charset="0"/>
              </a:rPr>
              <a:t>је штетна и 	ненамерно изазвана реакција на лек која има за 	последицу смрт, непосредну животну 	угроженост, инвалидност, болничко лечење, 	продужетак постојећег болничког лечења, 	конгениталне аномалије, односно дефект откривен 	по рођењу, или захтева 	интервенцијске мере у 	циљу </a:t>
            </a:r>
            <a:r>
              <a:rPr lang="sr-Cyrl-CS" smtClean="0">
                <a:latin typeface="Calibri" pitchFamily="34" charset="0"/>
              </a:rPr>
              <a:t>спречавања </a:t>
            </a:r>
            <a:r>
              <a:rPr lang="sr-Cyrl-CS" smtClean="0">
                <a:latin typeface="Calibri" pitchFamily="34" charset="0"/>
              </a:rPr>
              <a:t>наведених </a:t>
            </a:r>
            <a:r>
              <a:rPr lang="sr-Cyrl-CS" dirty="0" smtClean="0">
                <a:latin typeface="Calibri" pitchFamily="34" charset="0"/>
              </a:rPr>
              <a:t>последица</a:t>
            </a:r>
          </a:p>
          <a:p>
            <a:pPr lvl="1" eaLnBrk="1" hangingPunct="1">
              <a:buClr>
                <a:schemeClr val="tx2">
                  <a:lumMod val="75000"/>
                </a:schemeClr>
              </a:buClr>
              <a:buFont typeface="Wingdings 2" pitchFamily="18" charset="2"/>
              <a:buNone/>
              <a:defRPr/>
            </a:pPr>
            <a:endParaRPr lang="sr-Cyrl-CS" b="1" dirty="0" smtClean="0">
              <a:solidFill>
                <a:schemeClr val="tx2">
                  <a:lumMod val="75000"/>
                </a:schemeClr>
              </a:solidFill>
              <a:latin typeface="Comic Sans MS" pitchFamily="66" charset="0"/>
            </a:endParaRPr>
          </a:p>
          <a:p>
            <a:pPr lvl="1" eaLnBrk="1" hangingPunct="1">
              <a:buClr>
                <a:schemeClr val="tx2">
                  <a:lumMod val="75000"/>
                </a:schemeClr>
              </a:buClr>
              <a:buFont typeface="Wingdings 2" pitchFamily="18" charset="2"/>
              <a:buNone/>
              <a:defRPr/>
            </a:pPr>
            <a:endParaRPr lang="en-US" b="1" dirty="0">
              <a:solidFill>
                <a:schemeClr val="tx2">
                  <a:lumMod val="75000"/>
                </a:schemeClr>
              </a:solidFill>
              <a:latin typeface="Comic Sans MS" pitchFamily="66"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0"/>
            <a:ext cx="8229600" cy="6858000"/>
          </a:xfrm>
        </p:spPr>
        <p:txBody>
          <a:bodyPr rtlCol="0">
            <a:noAutofit/>
          </a:bodyPr>
          <a:lstStyle/>
          <a:p>
            <a:pPr marL="274320" indent="-274320" eaLnBrk="1" fontAlgn="auto" hangingPunct="1">
              <a:spcAft>
                <a:spcPts val="0"/>
              </a:spcAft>
              <a:buFont typeface="Wingdings 2" pitchFamily="18" charset="2"/>
              <a:buNone/>
              <a:defRPr/>
            </a:pPr>
            <a:endParaRPr lang="en-US" sz="1200" dirty="0" smtClean="0">
              <a:solidFill>
                <a:schemeClr val="accent5">
                  <a:lumMod val="10000"/>
                </a:schemeClr>
              </a:solidFill>
            </a:endParaRPr>
          </a:p>
          <a:p>
            <a:pPr marL="274320" indent="-274320" algn="ctr" eaLnBrk="1" fontAlgn="auto" hangingPunct="1">
              <a:spcAft>
                <a:spcPts val="0"/>
              </a:spcAft>
              <a:buFont typeface="Wingdings 2" pitchFamily="18" charset="2"/>
              <a:buNone/>
              <a:defRPr/>
            </a:pPr>
            <a:endParaRPr lang="sr-Cyrl-CS" sz="900" b="1" dirty="0" smtClean="0">
              <a:solidFill>
                <a:srgbClr val="C00000"/>
              </a:solidFill>
              <a:latin typeface="Comic Sans MS" pitchFamily="66" charset="0"/>
            </a:endParaRPr>
          </a:p>
          <a:p>
            <a:pPr marL="274320" indent="-274320" algn="ctr" eaLnBrk="1" fontAlgn="auto" hangingPunct="1">
              <a:spcAft>
                <a:spcPts val="0"/>
              </a:spcAft>
              <a:buFont typeface="Wingdings 2" pitchFamily="18" charset="2"/>
              <a:buNone/>
              <a:defRPr/>
            </a:pPr>
            <a:r>
              <a:rPr lang="sr-Cyrl-CS" sz="4000" b="1" dirty="0" smtClean="0">
                <a:solidFill>
                  <a:srgbClr val="C00000"/>
                </a:solidFill>
                <a:latin typeface="Calibri" pitchFamily="34" charset="0"/>
              </a:rPr>
              <a:t>Поделе</a:t>
            </a:r>
            <a:r>
              <a:rPr lang="en-US" sz="4000" b="1" dirty="0" smtClean="0">
                <a:solidFill>
                  <a:srgbClr val="C00000"/>
                </a:solidFill>
                <a:latin typeface="Calibri" pitchFamily="34" charset="0"/>
              </a:rPr>
              <a:t> </a:t>
            </a:r>
            <a:r>
              <a:rPr lang="sr-Cyrl-CS" sz="4000" b="1" dirty="0" smtClean="0">
                <a:solidFill>
                  <a:srgbClr val="C00000"/>
                </a:solidFill>
                <a:latin typeface="Calibri" pitchFamily="34" charset="0"/>
              </a:rPr>
              <a:t>нежељених реакција</a:t>
            </a:r>
            <a:endParaRPr lang="en-US" sz="4000" b="1" dirty="0" smtClean="0">
              <a:solidFill>
                <a:srgbClr val="C00000"/>
              </a:solidFill>
              <a:latin typeface="Calibri" pitchFamily="34" charset="0"/>
            </a:endParaRPr>
          </a:p>
          <a:p>
            <a:pPr marL="274320" indent="-274320" eaLnBrk="1" fontAlgn="auto" hangingPunct="1">
              <a:spcAft>
                <a:spcPts val="0"/>
              </a:spcAft>
              <a:buFont typeface="Wingdings 2" pitchFamily="18" charset="2"/>
              <a:buNone/>
              <a:defRPr/>
            </a:pPr>
            <a:endParaRPr lang="en-US" sz="800" dirty="0" smtClean="0">
              <a:solidFill>
                <a:schemeClr val="tx2">
                  <a:lumMod val="75000"/>
                </a:schemeClr>
              </a:solidFill>
              <a:latin typeface="Calibri" pitchFamily="34" charset="0"/>
            </a:endParaRPr>
          </a:p>
          <a:p>
            <a:pPr marL="274320" indent="-274320" eaLnBrk="1" fontAlgn="auto" hangingPunct="1">
              <a:spcAft>
                <a:spcPts val="0"/>
              </a:spcAft>
              <a:buFont typeface="Wingdings 2" pitchFamily="18" charset="2"/>
              <a:buNone/>
              <a:defRPr/>
            </a:pPr>
            <a:r>
              <a:rPr lang="sr-Cyrl-CS" sz="2400" dirty="0" smtClean="0">
                <a:latin typeface="Calibri" pitchFamily="34" charset="0"/>
              </a:rPr>
              <a:t>Нежељене реакције се могу класификовати на 4 начина. </a:t>
            </a:r>
          </a:p>
          <a:p>
            <a:pPr marL="274320" indent="-274320" eaLnBrk="1" fontAlgn="auto" hangingPunct="1">
              <a:spcAft>
                <a:spcPts val="0"/>
              </a:spcAft>
              <a:buFont typeface="Wingdings 2" pitchFamily="18" charset="2"/>
              <a:buNone/>
              <a:defRPr/>
            </a:pPr>
            <a:r>
              <a:rPr lang="sr-Cyrl-CS" sz="2300" b="1" dirty="0" smtClean="0">
                <a:solidFill>
                  <a:srgbClr val="C00000"/>
                </a:solidFill>
                <a:latin typeface="Calibri" pitchFamily="34" charset="0"/>
              </a:rPr>
              <a:t>Класификација у односу на фармаколошко дејство лека</a:t>
            </a:r>
            <a:r>
              <a:rPr lang="sr-Cyrl-CS" sz="2300" b="1" dirty="0" smtClean="0">
                <a:solidFill>
                  <a:schemeClr val="tx2">
                    <a:lumMod val="75000"/>
                  </a:schemeClr>
                </a:solidFill>
                <a:latin typeface="Calibri" pitchFamily="34" charset="0"/>
              </a:rPr>
              <a:t> </a:t>
            </a:r>
            <a:r>
              <a:rPr lang="sr-Cyrl-CS" sz="2400" dirty="0" smtClean="0">
                <a:latin typeface="Calibri" pitchFamily="34" charset="0"/>
              </a:rPr>
              <a:t>разликује реакције типа А, Б, Ц и Д. Реакција А типа је нормално, али претерано фармаколшко дејство лека. Дозно је зависна и може се предвидети. Реакција Б типа није познато, предвидиво фармаколошко дејство лека и није дозно зависна. Ту спадају реакције преосетљивости или имунолошки одговор организма. Оне се могу поделити на реакције </a:t>
            </a:r>
            <a:r>
              <a:rPr lang="sr-Latn-CS" sz="2400" dirty="0" smtClean="0">
                <a:latin typeface="Calibri" pitchFamily="34" charset="0"/>
              </a:rPr>
              <a:t>I </a:t>
            </a:r>
            <a:r>
              <a:rPr lang="sr-Cyrl-CS" sz="2400" dirty="0" smtClean="0">
                <a:latin typeface="Calibri" pitchFamily="34" charset="0"/>
              </a:rPr>
              <a:t>типа (реакције које укључују </a:t>
            </a:r>
            <a:r>
              <a:rPr lang="sr-Latn-CS" sz="2400" dirty="0" smtClean="0">
                <a:latin typeface="Calibri" pitchFamily="34" charset="0"/>
              </a:rPr>
              <a:t>IgE</a:t>
            </a:r>
            <a:r>
              <a:rPr lang="sr-Cyrl-CS" sz="2400" dirty="0" smtClean="0">
                <a:latin typeface="Calibri" pitchFamily="34" charset="0"/>
              </a:rPr>
              <a:t>), </a:t>
            </a:r>
            <a:r>
              <a:rPr lang="sr-Latn-CS" sz="2400" dirty="0" smtClean="0">
                <a:latin typeface="Calibri" pitchFamily="34" charset="0"/>
              </a:rPr>
              <a:t>II</a:t>
            </a:r>
            <a:r>
              <a:rPr lang="sr-Cyrl-CS" sz="2400" dirty="0" smtClean="0">
                <a:latin typeface="Calibri" pitchFamily="34" charset="0"/>
              </a:rPr>
              <a:t> типа (цитотоксична реакција посредством </a:t>
            </a:r>
            <a:r>
              <a:rPr lang="sr-Latn-CS" sz="2400" dirty="0" smtClean="0">
                <a:latin typeface="Calibri" pitchFamily="34" charset="0"/>
              </a:rPr>
              <a:t>IgG </a:t>
            </a:r>
            <a:r>
              <a:rPr lang="sr-Cyrl-CS" sz="2400" dirty="0" smtClean="0">
                <a:latin typeface="Calibri" pitchFamily="34" charset="0"/>
              </a:rPr>
              <a:t>или </a:t>
            </a:r>
            <a:r>
              <a:rPr lang="sr-Latn-CS" sz="2400" dirty="0" smtClean="0">
                <a:latin typeface="Calibri" pitchFamily="34" charset="0"/>
              </a:rPr>
              <a:t>IgM)</a:t>
            </a:r>
            <a:r>
              <a:rPr lang="sr-Cyrl-CS" sz="2400" dirty="0" smtClean="0">
                <a:latin typeface="Calibri" pitchFamily="34" charset="0"/>
              </a:rPr>
              <a:t>,</a:t>
            </a:r>
            <a:r>
              <a:rPr lang="sr-Latn-CS" sz="2400" dirty="0" smtClean="0">
                <a:latin typeface="Calibri" pitchFamily="34" charset="0"/>
              </a:rPr>
              <a:t> III</a:t>
            </a:r>
            <a:r>
              <a:rPr lang="sr-Cyrl-CS" sz="2400" dirty="0" smtClean="0">
                <a:latin typeface="Calibri" pitchFamily="34" charset="0"/>
              </a:rPr>
              <a:t> типа (реакције имуног комплекса посредством </a:t>
            </a:r>
            <a:r>
              <a:rPr lang="sr-Latn-CS" sz="2400" dirty="0" smtClean="0">
                <a:latin typeface="Calibri" pitchFamily="34" charset="0"/>
              </a:rPr>
              <a:t>IgG</a:t>
            </a:r>
            <a:r>
              <a:rPr lang="sr-Cyrl-CS" sz="2400" dirty="0" smtClean="0">
                <a:latin typeface="Calibri" pitchFamily="34" charset="0"/>
              </a:rPr>
              <a:t>) и </a:t>
            </a:r>
            <a:r>
              <a:rPr lang="sr-Latn-CS" sz="2400" dirty="0" smtClean="0">
                <a:latin typeface="Calibri" pitchFamily="34" charset="0"/>
              </a:rPr>
              <a:t> IV</a:t>
            </a:r>
            <a:r>
              <a:rPr lang="sr-Cyrl-CS" sz="2400" dirty="0" smtClean="0">
                <a:latin typeface="Calibri" pitchFamily="34" charset="0"/>
              </a:rPr>
              <a:t> типа (посредством ћелија).</a:t>
            </a:r>
            <a:r>
              <a:rPr lang="en-US" sz="1400" dirty="0" smtClean="0">
                <a:latin typeface="Calibri" pitchFamily="34" charset="0"/>
              </a:rPr>
              <a:t> </a:t>
            </a:r>
            <a:r>
              <a:rPr lang="sr-Cyrl-CS" sz="2400" dirty="0" smtClean="0">
                <a:latin typeface="Calibri" pitchFamily="34" charset="0"/>
              </a:rPr>
              <a:t>Реакције Ц типа се јављају код дуготрајне употребе лека. Реакције Д типа су одложене реакције (канцерогено дејство, тератогено дејство).</a:t>
            </a:r>
            <a:endParaRPr lang="en-US" sz="1400" dirty="0" smtClean="0">
              <a:latin typeface="Calibri"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0"/>
            <a:ext cx="8458200" cy="6858000"/>
          </a:xfrm>
        </p:spPr>
        <p:txBody>
          <a:bodyPr rtlCol="0">
            <a:noAutofit/>
          </a:bodyPr>
          <a:lstStyle/>
          <a:p>
            <a:pPr marL="274320" indent="-274320" eaLnBrk="1" fontAlgn="auto" hangingPunct="1">
              <a:spcAft>
                <a:spcPts val="0"/>
              </a:spcAft>
              <a:buFont typeface="Wingdings 2" pitchFamily="18" charset="2"/>
              <a:buNone/>
              <a:defRPr/>
            </a:pPr>
            <a:endParaRPr lang="sr-Cyrl-CS" sz="1200" dirty="0" smtClean="0">
              <a:solidFill>
                <a:schemeClr val="accent5">
                  <a:lumMod val="10000"/>
                </a:schemeClr>
              </a:solidFill>
            </a:endParaRPr>
          </a:p>
          <a:p>
            <a:pPr marL="274320" indent="-274320" eaLnBrk="1" fontAlgn="auto" hangingPunct="1">
              <a:spcAft>
                <a:spcPts val="0"/>
              </a:spcAft>
              <a:buFont typeface="Wingdings 2" pitchFamily="18" charset="2"/>
              <a:buNone/>
              <a:defRPr/>
            </a:pPr>
            <a:endParaRPr lang="en-US" sz="1200" dirty="0" smtClean="0">
              <a:solidFill>
                <a:schemeClr val="accent5">
                  <a:lumMod val="10000"/>
                </a:schemeClr>
              </a:solidFill>
            </a:endParaRPr>
          </a:p>
          <a:p>
            <a:pPr marL="274320" indent="-274320" algn="ctr" eaLnBrk="1" fontAlgn="auto" hangingPunct="1">
              <a:spcAft>
                <a:spcPts val="0"/>
              </a:spcAft>
              <a:buFont typeface="Wingdings 2" pitchFamily="18" charset="2"/>
              <a:buNone/>
              <a:defRPr/>
            </a:pPr>
            <a:r>
              <a:rPr lang="sr-Cyrl-CS" sz="4000" b="1" dirty="0" smtClean="0">
                <a:solidFill>
                  <a:srgbClr val="C00000"/>
                </a:solidFill>
                <a:latin typeface="Calibri" pitchFamily="34" charset="0"/>
              </a:rPr>
              <a:t>Поделе</a:t>
            </a:r>
            <a:r>
              <a:rPr lang="en-US" sz="4000" b="1" dirty="0" smtClean="0">
                <a:solidFill>
                  <a:srgbClr val="C00000"/>
                </a:solidFill>
                <a:latin typeface="Calibri" pitchFamily="34" charset="0"/>
              </a:rPr>
              <a:t> </a:t>
            </a:r>
            <a:r>
              <a:rPr lang="sr-Cyrl-CS" sz="4000" b="1" dirty="0" smtClean="0">
                <a:solidFill>
                  <a:srgbClr val="C00000"/>
                </a:solidFill>
                <a:latin typeface="Calibri" pitchFamily="34" charset="0"/>
              </a:rPr>
              <a:t>нежељених реакција</a:t>
            </a:r>
            <a:endParaRPr lang="en-US" sz="4000" b="1" dirty="0" smtClean="0">
              <a:solidFill>
                <a:srgbClr val="C00000"/>
              </a:solidFill>
              <a:latin typeface="Calibri" pitchFamily="34" charset="0"/>
            </a:endParaRPr>
          </a:p>
          <a:p>
            <a:pPr marL="274320" indent="-274320" eaLnBrk="1" fontAlgn="auto" hangingPunct="1">
              <a:spcAft>
                <a:spcPts val="0"/>
              </a:spcAft>
              <a:buFont typeface="Wingdings 2" pitchFamily="18" charset="2"/>
              <a:buNone/>
              <a:defRPr/>
            </a:pPr>
            <a:endParaRPr lang="en-US" sz="1600" smtClean="0">
              <a:solidFill>
                <a:schemeClr val="tx2">
                  <a:lumMod val="75000"/>
                </a:schemeClr>
              </a:solidFill>
              <a:latin typeface="Calibri" pitchFamily="34" charset="0"/>
            </a:endParaRPr>
          </a:p>
          <a:p>
            <a:pPr marL="274320" indent="-274320" eaLnBrk="1" fontAlgn="auto" hangingPunct="1">
              <a:spcAft>
                <a:spcPts val="0"/>
              </a:spcAft>
              <a:buFont typeface="Wingdings 2" pitchFamily="18" charset="2"/>
              <a:buNone/>
              <a:defRPr/>
            </a:pPr>
            <a:endParaRPr lang="en-US" sz="800" dirty="0" smtClean="0">
              <a:solidFill>
                <a:schemeClr val="tx2">
                  <a:lumMod val="75000"/>
                </a:schemeClr>
              </a:solidFill>
              <a:latin typeface="Calibri" pitchFamily="34" charset="0"/>
            </a:endParaRPr>
          </a:p>
          <a:p>
            <a:pPr marL="274320" indent="-274320" eaLnBrk="1" fontAlgn="auto" hangingPunct="1">
              <a:spcAft>
                <a:spcPts val="0"/>
              </a:spcAft>
              <a:buFont typeface="Wingdings 2" pitchFamily="18" charset="2"/>
              <a:buNone/>
              <a:defRPr/>
            </a:pPr>
            <a:r>
              <a:rPr lang="sr-Cyrl-CS" sz="2400" b="1" dirty="0" smtClean="0">
                <a:solidFill>
                  <a:srgbClr val="C00000"/>
                </a:solidFill>
                <a:latin typeface="Calibri" pitchFamily="34" charset="0"/>
              </a:rPr>
              <a:t>Класификација у односу на дозну зависност</a:t>
            </a:r>
            <a:r>
              <a:rPr lang="sr-Cyrl-CS" sz="1400" b="1" dirty="0" smtClean="0">
                <a:solidFill>
                  <a:schemeClr val="tx2">
                    <a:lumMod val="75000"/>
                  </a:schemeClr>
                </a:solidFill>
                <a:latin typeface="Calibri" pitchFamily="34" charset="0"/>
              </a:rPr>
              <a:t> </a:t>
            </a:r>
            <a:r>
              <a:rPr lang="sr-Cyrl-CS" sz="2000" b="1" dirty="0" smtClean="0">
                <a:solidFill>
                  <a:schemeClr val="tx2">
                    <a:lumMod val="75000"/>
                  </a:schemeClr>
                </a:solidFill>
                <a:latin typeface="Calibri" pitchFamily="34" charset="0"/>
              </a:rPr>
              <a:t> </a:t>
            </a:r>
            <a:r>
              <a:rPr lang="sr-Cyrl-CS" sz="2000" dirty="0" smtClean="0">
                <a:latin typeface="Calibri" pitchFamily="34" charset="0"/>
              </a:rPr>
              <a:t>дели нежељене реакције на дозно-зависне и дозно-независне.</a:t>
            </a:r>
          </a:p>
          <a:p>
            <a:pPr marL="274320" indent="-274320" eaLnBrk="1" fontAlgn="auto" hangingPunct="1">
              <a:spcAft>
                <a:spcPts val="0"/>
              </a:spcAft>
              <a:buFont typeface="Wingdings 2" pitchFamily="18" charset="2"/>
              <a:buNone/>
              <a:defRPr/>
            </a:pPr>
            <a:endParaRPr lang="sr-Cyrl-CS" sz="1400" dirty="0" smtClean="0">
              <a:solidFill>
                <a:schemeClr val="tx2">
                  <a:lumMod val="75000"/>
                </a:schemeClr>
              </a:solidFill>
              <a:latin typeface="Calibri" pitchFamily="34" charset="0"/>
            </a:endParaRPr>
          </a:p>
          <a:p>
            <a:pPr marL="274320" indent="-274320" eaLnBrk="1" fontAlgn="auto" hangingPunct="1">
              <a:spcAft>
                <a:spcPts val="0"/>
              </a:spcAft>
              <a:buFont typeface="Wingdings 2" pitchFamily="18" charset="2"/>
              <a:buNone/>
              <a:defRPr/>
            </a:pPr>
            <a:r>
              <a:rPr lang="sr-Cyrl-CS" sz="2400" b="1" dirty="0" smtClean="0">
                <a:solidFill>
                  <a:srgbClr val="C00000"/>
                </a:solidFill>
                <a:latin typeface="Calibri" pitchFamily="34" charset="0"/>
              </a:rPr>
              <a:t>Класификација у односу на узрочно-последичну везу</a:t>
            </a:r>
            <a:r>
              <a:rPr lang="sr-Cyrl-CS" sz="2400" dirty="0" smtClean="0">
                <a:solidFill>
                  <a:srgbClr val="C00000"/>
                </a:solidFill>
                <a:latin typeface="Calibri" pitchFamily="34" charset="0"/>
              </a:rPr>
              <a:t> </a:t>
            </a:r>
            <a:r>
              <a:rPr lang="sr-Cyrl-CS" sz="2000" dirty="0" smtClean="0">
                <a:latin typeface="Calibri" pitchFamily="34" charset="0"/>
              </a:rPr>
              <a:t>између лека и реакције на лек се базира на Нарањо подели узрочности: очигледна (јасно је да је лек узрок), вероватна (лек вероватно узрокује реакцију), могућа (изгледа да постоји веза између лека и реакције) и слаба узрочност (лек вероватно не узрокује реакцију).</a:t>
            </a:r>
          </a:p>
          <a:p>
            <a:pPr marL="274320" indent="-274320" eaLnBrk="1" fontAlgn="auto" hangingPunct="1">
              <a:spcAft>
                <a:spcPts val="0"/>
              </a:spcAft>
              <a:buFont typeface="Wingdings 2" pitchFamily="18" charset="2"/>
              <a:buNone/>
              <a:defRPr/>
            </a:pPr>
            <a:endParaRPr lang="sr-Cyrl-CS" sz="1400" dirty="0" smtClean="0">
              <a:solidFill>
                <a:schemeClr val="tx2">
                  <a:lumMod val="75000"/>
                </a:schemeClr>
              </a:solidFill>
              <a:latin typeface="Calibri" pitchFamily="34" charset="0"/>
            </a:endParaRPr>
          </a:p>
          <a:p>
            <a:pPr marL="274320" indent="-274320" eaLnBrk="1" fontAlgn="auto" hangingPunct="1">
              <a:spcAft>
                <a:spcPts val="0"/>
              </a:spcAft>
              <a:buFont typeface="Wingdings 2" pitchFamily="18" charset="2"/>
              <a:buNone/>
              <a:defRPr/>
            </a:pPr>
            <a:r>
              <a:rPr lang="sr-Cyrl-CS" sz="2400" b="1" dirty="0" smtClean="0">
                <a:solidFill>
                  <a:srgbClr val="C00000"/>
                </a:solidFill>
                <a:latin typeface="Calibri" pitchFamily="34" charset="0"/>
              </a:rPr>
              <a:t>Класификација у односу на степен оштећења или озбиљност реакције</a:t>
            </a:r>
            <a:r>
              <a:rPr lang="sr-Cyrl-CS" sz="2000" dirty="0" smtClean="0">
                <a:solidFill>
                  <a:schemeClr val="tx2">
                    <a:lumMod val="75000"/>
                  </a:schemeClr>
                </a:solidFill>
                <a:latin typeface="Calibri" pitchFamily="34" charset="0"/>
              </a:rPr>
              <a:t> </a:t>
            </a:r>
            <a:r>
              <a:rPr lang="sr-Cyrl-CS" sz="2000" dirty="0" smtClean="0">
                <a:latin typeface="Calibri" pitchFamily="34" charset="0"/>
              </a:rPr>
              <a:t>дели нежељене реакције на благе (пролазне, подношљиве), умерене и озбиљне (угрожавају живот или доводе до трајне неспособности или смрти)</a:t>
            </a:r>
            <a:endParaRPr lang="sr-Cyrl-CS" sz="2400" dirty="0" smtClean="0">
              <a:latin typeface="Calibri"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0" y="0"/>
            <a:ext cx="9220200" cy="6857999"/>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1676400"/>
            <a:ext cx="8229600" cy="4572000"/>
          </a:xfrm>
        </p:spPr>
        <p:txBody>
          <a:bodyPr rtlCol="0">
            <a:normAutofit fontScale="92500" lnSpcReduction="20000"/>
          </a:bodyPr>
          <a:lstStyle/>
          <a:p>
            <a:pPr marL="274320" indent="-274320" eaLnBrk="1" fontAlgn="auto" hangingPunct="1">
              <a:spcAft>
                <a:spcPts val="0"/>
              </a:spcAft>
              <a:buFont typeface="Wingdings 2" pitchFamily="18" charset="2"/>
              <a:buNone/>
              <a:defRPr/>
            </a:pPr>
            <a:r>
              <a:rPr lang="sr-Cyrl-CS" dirty="0" smtClean="0">
                <a:latin typeface="Comic Sans MS" pitchFamily="66" charset="0"/>
              </a:rPr>
              <a:t>   </a:t>
            </a:r>
            <a:r>
              <a:rPr lang="sr-Cyrl-CS" sz="2600" dirty="0" smtClean="0">
                <a:latin typeface="Calibri" pitchFamily="34" charset="0"/>
              </a:rPr>
              <a:t>Све нежељене реакције се </a:t>
            </a:r>
            <a:r>
              <a:rPr lang="sr-Cyrl-CS" sz="2600" b="1" dirty="0" smtClean="0">
                <a:latin typeface="Calibri" pitchFamily="34" charset="0"/>
              </a:rPr>
              <a:t>према механизму настанка</a:t>
            </a:r>
            <a:r>
              <a:rPr lang="sr-Cyrl-CS" sz="2600" dirty="0" smtClean="0">
                <a:latin typeface="Calibri" pitchFamily="34" charset="0"/>
              </a:rPr>
              <a:t> могу сврстати у три велике групе:</a:t>
            </a:r>
          </a:p>
          <a:p>
            <a:pPr marL="274320" indent="-274320" eaLnBrk="1" fontAlgn="auto" hangingPunct="1">
              <a:spcAft>
                <a:spcPts val="0"/>
              </a:spcAft>
              <a:buFont typeface="Wingdings 2" pitchFamily="18" charset="2"/>
              <a:buNone/>
              <a:defRPr/>
            </a:pPr>
            <a:endParaRPr lang="en-US" sz="2600" dirty="0" smtClean="0">
              <a:solidFill>
                <a:schemeClr val="tx2">
                  <a:lumMod val="75000"/>
                </a:schemeClr>
              </a:solidFill>
              <a:latin typeface="Calibri" pitchFamily="34" charset="0"/>
            </a:endParaRPr>
          </a:p>
          <a:p>
            <a:pPr marL="274320" indent="-274320" eaLnBrk="1" fontAlgn="auto" hangingPunct="1">
              <a:spcAft>
                <a:spcPts val="0"/>
              </a:spcAft>
              <a:buFont typeface="Wingdings 2" pitchFamily="18" charset="2"/>
              <a:buNone/>
              <a:defRPr/>
            </a:pPr>
            <a:r>
              <a:rPr lang="sr-Cyrl-CS" sz="2600" b="1" dirty="0" smtClean="0">
                <a:solidFill>
                  <a:srgbClr val="C00000"/>
                </a:solidFill>
                <a:latin typeface="Calibri" pitchFamily="34" charset="0"/>
              </a:rPr>
              <a:t>А</a:t>
            </a:r>
            <a:r>
              <a:rPr lang="sr-Cyrl-CS" sz="2600" dirty="0" smtClean="0">
                <a:solidFill>
                  <a:schemeClr val="tx2">
                    <a:lumMod val="75000"/>
                  </a:schemeClr>
                </a:solidFill>
                <a:latin typeface="Calibri" pitchFamily="34" charset="0"/>
              </a:rPr>
              <a:t> </a:t>
            </a:r>
            <a:r>
              <a:rPr lang="sr-Cyrl-CS" sz="2600" dirty="0" smtClean="0">
                <a:latin typeface="Calibri" pitchFamily="34" charset="0"/>
              </a:rPr>
              <a:t>– НР, које се могу предвидети на основу механизма дејства лека  (нпр. сувоћа уста и ретенција урина код примене трицикличних антидепресива, због њиховог антимускаринског дејства);</a:t>
            </a:r>
            <a:endParaRPr lang="en-US" sz="2600" dirty="0" smtClean="0">
              <a:latin typeface="Calibri" pitchFamily="34" charset="0"/>
            </a:endParaRPr>
          </a:p>
          <a:p>
            <a:pPr marL="274320" indent="-274320" eaLnBrk="1" fontAlgn="auto" hangingPunct="1">
              <a:spcAft>
                <a:spcPts val="0"/>
              </a:spcAft>
              <a:buFont typeface="Wingdings 2" pitchFamily="18" charset="2"/>
              <a:buNone/>
              <a:defRPr/>
            </a:pPr>
            <a:r>
              <a:rPr lang="sr-Cyrl-CS" sz="2600" b="1" dirty="0" smtClean="0">
                <a:solidFill>
                  <a:srgbClr val="C00000"/>
                </a:solidFill>
                <a:latin typeface="Calibri" pitchFamily="34" charset="0"/>
              </a:rPr>
              <a:t>Б</a:t>
            </a:r>
            <a:r>
              <a:rPr lang="sr-Cyrl-CS" sz="2600" dirty="0" smtClean="0">
                <a:solidFill>
                  <a:schemeClr val="tx2">
                    <a:lumMod val="75000"/>
                  </a:schemeClr>
                </a:solidFill>
                <a:latin typeface="Calibri" pitchFamily="34" charset="0"/>
              </a:rPr>
              <a:t> </a:t>
            </a:r>
            <a:r>
              <a:rPr lang="sr-Cyrl-CS" sz="2600" dirty="0" smtClean="0">
                <a:latin typeface="Calibri" pitchFamily="34" charset="0"/>
              </a:rPr>
              <a:t>– бизарне НР,  које су непредвидиве, ретке, не зависе од дозе, обично су озбиљне  (нпр. агранулоцитоза код бета-лактамских антибиотика);</a:t>
            </a:r>
            <a:endParaRPr lang="en-US" sz="2600" dirty="0" smtClean="0">
              <a:latin typeface="Calibri" pitchFamily="34" charset="0"/>
            </a:endParaRPr>
          </a:p>
          <a:p>
            <a:pPr marL="274320" indent="-274320" eaLnBrk="1" fontAlgn="auto" hangingPunct="1">
              <a:spcAft>
                <a:spcPts val="0"/>
              </a:spcAft>
              <a:buFont typeface="Wingdings 2" pitchFamily="18" charset="2"/>
              <a:buNone/>
              <a:defRPr/>
            </a:pPr>
            <a:r>
              <a:rPr lang="sr-Cyrl-CS" sz="2600" b="1" dirty="0" smtClean="0">
                <a:solidFill>
                  <a:srgbClr val="C00000"/>
                </a:solidFill>
                <a:latin typeface="Calibri" pitchFamily="34" charset="0"/>
              </a:rPr>
              <a:t>Ц</a:t>
            </a:r>
            <a:r>
              <a:rPr lang="sr-Cyrl-CS" sz="2600" dirty="0" smtClean="0">
                <a:solidFill>
                  <a:schemeClr val="tx2">
                    <a:lumMod val="75000"/>
                  </a:schemeClr>
                </a:solidFill>
                <a:latin typeface="Calibri" pitchFamily="34" charset="0"/>
              </a:rPr>
              <a:t> </a:t>
            </a:r>
            <a:r>
              <a:rPr lang="sr-Cyrl-CS" sz="2600" dirty="0" smtClean="0">
                <a:latin typeface="Calibri" pitchFamily="34" charset="0"/>
              </a:rPr>
              <a:t>– НР, које имитирају обољења  (нпр. ретоперитонеална фиброза која настаје после дуготрајне примене бромокриптина или каберголина)</a:t>
            </a:r>
            <a:endParaRPr lang="en-US" sz="2600" dirty="0" smtClean="0">
              <a:latin typeface="Calibri" pitchFamily="34" charset="0"/>
            </a:endParaRPr>
          </a:p>
        </p:txBody>
      </p:sp>
      <p:sp>
        <p:nvSpPr>
          <p:cNvPr id="41986" name="Title 3"/>
          <p:cNvSpPr>
            <a:spLocks noGrp="1"/>
          </p:cNvSpPr>
          <p:nvPr>
            <p:ph type="title"/>
          </p:nvPr>
        </p:nvSpPr>
        <p:spPr>
          <a:xfrm>
            <a:off x="457200" y="304800"/>
            <a:ext cx="8229600" cy="914400"/>
          </a:xfrm>
        </p:spPr>
        <p:txBody>
          <a:bodyPr>
            <a:normAutofit/>
          </a:bodyPr>
          <a:lstStyle/>
          <a:p>
            <a:pPr algn="ctr" eaLnBrk="1" fontAlgn="auto" hangingPunct="1">
              <a:spcAft>
                <a:spcPts val="0"/>
              </a:spcAft>
              <a:defRPr/>
            </a:pPr>
            <a:r>
              <a:rPr lang="sr-Cyrl-CS" sz="4000" b="1" smtClean="0">
                <a:solidFill>
                  <a:srgbClr val="C00000"/>
                </a:solidFill>
                <a:latin typeface="Calibri" pitchFamily="34" charset="0"/>
              </a:rPr>
              <a:t>Подела нежељених реакција</a:t>
            </a:r>
            <a:endParaRPr sz="4000" b="1" smtClean="0">
              <a:solidFill>
                <a:srgbClr val="C00000"/>
              </a:solidFill>
              <a:latin typeface="Calibri"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76400"/>
            <a:ext cx="8229600" cy="4572000"/>
          </a:xfrm>
        </p:spPr>
        <p:txBody>
          <a:bodyPr rtlCol="0">
            <a:normAutofit/>
          </a:bodyPr>
          <a:lstStyle/>
          <a:p>
            <a:pPr marL="274320" indent="-274320" eaLnBrk="1" fontAlgn="auto" hangingPunct="1">
              <a:spcAft>
                <a:spcPts val="0"/>
              </a:spcAft>
              <a:buFont typeface="Wingdings 2" pitchFamily="18" charset="2"/>
              <a:buNone/>
              <a:defRPr/>
            </a:pPr>
            <a:r>
              <a:rPr lang="sr-Cyrl-CS" sz="2400" dirty="0" smtClean="0">
                <a:latin typeface="Calibri" pitchFamily="34" charset="0"/>
              </a:rPr>
              <a:t>Учесталост нежељених дејстава неког лека варира: нека се јављају чешће од других. Да бисмо имали оријентацију колико је вероватно да ће се појавити неко нежељено дејство одређеног лека, она се могу </a:t>
            </a:r>
            <a:r>
              <a:rPr lang="sr-Cyrl-CS" sz="2400" b="1" dirty="0" smtClean="0">
                <a:latin typeface="Calibri" pitchFamily="34" charset="0"/>
              </a:rPr>
              <a:t>по учесталости</a:t>
            </a:r>
            <a:r>
              <a:rPr lang="sr-Cyrl-CS" sz="2400" dirty="0" smtClean="0">
                <a:latin typeface="Calibri" pitchFamily="34" charset="0"/>
              </a:rPr>
              <a:t> сврстати у:</a:t>
            </a:r>
            <a:endParaRPr lang="en-US" sz="2400" dirty="0" smtClean="0">
              <a:latin typeface="Calibri" pitchFamily="34" charset="0"/>
            </a:endParaRPr>
          </a:p>
          <a:p>
            <a:pPr marL="274320" indent="-274320" eaLnBrk="1" fontAlgn="auto" hangingPunct="1">
              <a:spcAft>
                <a:spcPts val="0"/>
              </a:spcAft>
              <a:buClr>
                <a:srgbClr val="C00000"/>
              </a:buClr>
              <a:buFont typeface="Wingdings" pitchFamily="2" charset="2"/>
              <a:buChar char="¥"/>
              <a:defRPr/>
            </a:pPr>
            <a:r>
              <a:rPr lang="sr-Cyrl-CS" sz="2400" dirty="0" smtClean="0">
                <a:solidFill>
                  <a:srgbClr val="C00000"/>
                </a:solidFill>
                <a:latin typeface="Calibri" pitchFamily="34" charset="0"/>
              </a:rPr>
              <a:t>врло честа</a:t>
            </a:r>
            <a:r>
              <a:rPr lang="sr-Cyrl-CS" sz="2400" dirty="0" smtClean="0">
                <a:latin typeface="Calibri" pitchFamily="34" charset="0"/>
              </a:rPr>
              <a:t>: јављају се код више од 10 % болесника;</a:t>
            </a:r>
            <a:endParaRPr lang="en-US" sz="2400" dirty="0" smtClean="0">
              <a:latin typeface="Calibri" pitchFamily="34" charset="0"/>
            </a:endParaRPr>
          </a:p>
          <a:p>
            <a:pPr marL="274320" indent="-274320" eaLnBrk="1" fontAlgn="auto" hangingPunct="1">
              <a:spcAft>
                <a:spcPts val="0"/>
              </a:spcAft>
              <a:buClr>
                <a:srgbClr val="C00000"/>
              </a:buClr>
              <a:buFont typeface="Wingdings" pitchFamily="2" charset="2"/>
              <a:buChar char="¥"/>
              <a:defRPr/>
            </a:pPr>
            <a:r>
              <a:rPr lang="sr-Cyrl-CS" sz="2400" dirty="0" smtClean="0">
                <a:solidFill>
                  <a:srgbClr val="C00000"/>
                </a:solidFill>
                <a:latin typeface="Calibri" pitchFamily="34" charset="0"/>
              </a:rPr>
              <a:t>честа</a:t>
            </a:r>
            <a:r>
              <a:rPr lang="sr-Cyrl-CS" sz="2400" dirty="0" smtClean="0">
                <a:latin typeface="Calibri" pitchFamily="34" charset="0"/>
              </a:rPr>
              <a:t>: јављају се код 1 – 10 % болесника;</a:t>
            </a:r>
            <a:endParaRPr lang="en-US" sz="2400" dirty="0" smtClean="0">
              <a:latin typeface="Calibri" pitchFamily="34" charset="0"/>
            </a:endParaRPr>
          </a:p>
          <a:p>
            <a:pPr marL="274320" indent="-274320" eaLnBrk="1" fontAlgn="auto" hangingPunct="1">
              <a:spcAft>
                <a:spcPts val="0"/>
              </a:spcAft>
              <a:buClr>
                <a:srgbClr val="C00000"/>
              </a:buClr>
              <a:buFont typeface="Wingdings" pitchFamily="2" charset="2"/>
              <a:buChar char="¥"/>
              <a:defRPr/>
            </a:pPr>
            <a:r>
              <a:rPr lang="sr-Cyrl-CS" sz="2400" dirty="0" smtClean="0">
                <a:solidFill>
                  <a:srgbClr val="C00000"/>
                </a:solidFill>
                <a:latin typeface="Calibri" pitchFamily="34" charset="0"/>
              </a:rPr>
              <a:t>нису честа</a:t>
            </a:r>
            <a:r>
              <a:rPr lang="sr-Cyrl-CS" sz="2400" dirty="0" smtClean="0">
                <a:latin typeface="Calibri" pitchFamily="34" charset="0"/>
              </a:rPr>
              <a:t>: јављају се код 0.1 – 1 % болесника;</a:t>
            </a:r>
            <a:endParaRPr lang="en-US" sz="2400" dirty="0" smtClean="0">
              <a:latin typeface="Calibri" pitchFamily="34" charset="0"/>
            </a:endParaRPr>
          </a:p>
          <a:p>
            <a:pPr marL="274320" indent="-274320" eaLnBrk="1" fontAlgn="auto" hangingPunct="1">
              <a:spcAft>
                <a:spcPts val="0"/>
              </a:spcAft>
              <a:buClr>
                <a:srgbClr val="C00000"/>
              </a:buClr>
              <a:buFont typeface="Wingdings" pitchFamily="2" charset="2"/>
              <a:buChar char="¥"/>
              <a:defRPr/>
            </a:pPr>
            <a:r>
              <a:rPr lang="sr-Cyrl-CS" sz="2400" dirty="0" smtClean="0">
                <a:solidFill>
                  <a:srgbClr val="C00000"/>
                </a:solidFill>
                <a:latin typeface="Calibri" pitchFamily="34" charset="0"/>
              </a:rPr>
              <a:t>ретка</a:t>
            </a:r>
            <a:r>
              <a:rPr lang="sr-Cyrl-CS" sz="2400" dirty="0" smtClean="0">
                <a:latin typeface="Calibri" pitchFamily="34" charset="0"/>
              </a:rPr>
              <a:t>: јављају се код 0.01 одсто - 0.1 % болесника,  и</a:t>
            </a:r>
            <a:endParaRPr lang="en-US" sz="2400" dirty="0" smtClean="0">
              <a:latin typeface="Calibri" pitchFamily="34" charset="0"/>
            </a:endParaRPr>
          </a:p>
          <a:p>
            <a:pPr marL="274320" indent="-274320" eaLnBrk="1" fontAlgn="auto" hangingPunct="1">
              <a:spcAft>
                <a:spcPts val="0"/>
              </a:spcAft>
              <a:buClr>
                <a:srgbClr val="C00000"/>
              </a:buClr>
              <a:buFont typeface="Wingdings" pitchFamily="2" charset="2"/>
              <a:buChar char="¥"/>
              <a:defRPr/>
            </a:pPr>
            <a:r>
              <a:rPr lang="sr-Cyrl-CS" sz="2400" dirty="0" smtClean="0">
                <a:solidFill>
                  <a:srgbClr val="C00000"/>
                </a:solidFill>
                <a:latin typeface="Calibri" pitchFamily="34" charset="0"/>
              </a:rPr>
              <a:t>врло ретка</a:t>
            </a:r>
            <a:r>
              <a:rPr lang="sr-Cyrl-CS" sz="2400" dirty="0" smtClean="0">
                <a:solidFill>
                  <a:schemeClr val="tx2">
                    <a:lumMod val="75000"/>
                  </a:schemeClr>
                </a:solidFill>
                <a:latin typeface="Calibri" pitchFamily="34" charset="0"/>
              </a:rPr>
              <a:t> </a:t>
            </a:r>
            <a:r>
              <a:rPr lang="sr-Cyrl-CS" sz="2400" dirty="0" smtClean="0">
                <a:latin typeface="Calibri" pitchFamily="34" charset="0"/>
              </a:rPr>
              <a:t>нежељена дејства: јављају се код мање од 0.01 % болесника.</a:t>
            </a:r>
            <a:endParaRPr lang="en-US" sz="2400" dirty="0" smtClean="0">
              <a:latin typeface="Calibri" pitchFamily="34" charset="0"/>
            </a:endParaRPr>
          </a:p>
          <a:p>
            <a:pPr marL="274320" indent="-274320" eaLnBrk="1" fontAlgn="auto" hangingPunct="1">
              <a:spcAft>
                <a:spcPts val="0"/>
              </a:spcAft>
              <a:buFont typeface="Wingdings 2"/>
              <a:buChar char=""/>
              <a:defRPr/>
            </a:pPr>
            <a:endParaRPr lang="en-US" dirty="0" smtClean="0"/>
          </a:p>
        </p:txBody>
      </p:sp>
      <p:sp>
        <p:nvSpPr>
          <p:cNvPr id="43010" name="Title 1"/>
          <p:cNvSpPr>
            <a:spLocks noGrp="1"/>
          </p:cNvSpPr>
          <p:nvPr>
            <p:ph type="title"/>
          </p:nvPr>
        </p:nvSpPr>
        <p:spPr>
          <a:xfrm>
            <a:off x="457200" y="457200"/>
            <a:ext cx="8229600" cy="914400"/>
          </a:xfrm>
        </p:spPr>
        <p:txBody>
          <a:bodyPr>
            <a:normAutofit/>
          </a:bodyPr>
          <a:lstStyle/>
          <a:p>
            <a:pPr algn="ctr" eaLnBrk="1" fontAlgn="auto" hangingPunct="1">
              <a:spcAft>
                <a:spcPts val="0"/>
              </a:spcAft>
              <a:defRPr/>
            </a:pPr>
            <a:r>
              <a:rPr lang="sr-Cyrl-CS" sz="4000" b="1" smtClean="0">
                <a:solidFill>
                  <a:srgbClr val="C00000"/>
                </a:solidFill>
                <a:latin typeface="Calibri" pitchFamily="34" charset="0"/>
              </a:rPr>
              <a:t>Учесталост нежељених реакција</a:t>
            </a:r>
            <a:endParaRPr sz="4000" b="1" smtClean="0">
              <a:solidFill>
                <a:srgbClr val="C00000"/>
              </a:solidFill>
              <a:latin typeface="Calibri"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TotalTime>
  <Words>2778</Words>
  <Application>Microsoft Office PowerPoint</Application>
  <PresentationFormat>On-screen Show (4:3)</PresentationFormat>
  <Paragraphs>221</Paragraphs>
  <Slides>35</Slides>
  <Notes>0</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Office Theme</vt:lpstr>
      <vt:lpstr>НЕЖЕЉЕНА ДЕЈСТВА ЛЕКОВА</vt:lpstr>
      <vt:lpstr>Подела нежељених дејстава лекова</vt:lpstr>
      <vt:lpstr>Slide 3</vt:lpstr>
      <vt:lpstr>Slide 4</vt:lpstr>
      <vt:lpstr>Slide 5</vt:lpstr>
      <vt:lpstr>Slide 6</vt:lpstr>
      <vt:lpstr>Slide 7</vt:lpstr>
      <vt:lpstr>Подела нежељених реакција</vt:lpstr>
      <vt:lpstr>Учесталост нежељених реакција</vt:lpstr>
      <vt:lpstr>Нежељене реакције А типа</vt:lpstr>
      <vt:lpstr>Фактори који утичу на НР типа А</vt:lpstr>
      <vt:lpstr>Фактори који утичу на НР типа А</vt:lpstr>
      <vt:lpstr>Нежељене реакције  Б типа – поремећај метаболичких путева</vt:lpstr>
      <vt:lpstr>Нежељене реакције  Б типа – поремећај метаболичких путева</vt:lpstr>
      <vt:lpstr>Нежељене реакције Б типа – имунолошки механизам</vt:lpstr>
      <vt:lpstr>Нежељене реакције Б типа – имунолошки механизам</vt:lpstr>
      <vt:lpstr>Нежељене реакције типа Ц </vt:lpstr>
      <vt:lpstr>Нежељене реакције типа Ц </vt:lpstr>
      <vt:lpstr>Утврђивање каузалности нежељених дејстава лекова</vt:lpstr>
      <vt:lpstr>Slide 20</vt:lpstr>
      <vt:lpstr>Slide 21</vt:lpstr>
      <vt:lpstr>Подаци од значаја за процену каузалности</vt:lpstr>
      <vt:lpstr>4 критеријума процене</vt:lpstr>
      <vt:lpstr>Нарањо скор</vt:lpstr>
      <vt:lpstr>Slide 25</vt:lpstr>
      <vt:lpstr>Озбиљна нежељена дејства лекова</vt:lpstr>
      <vt:lpstr>      Озбиљна нежељена дејства</vt:lpstr>
      <vt:lpstr>Озбиљна нежељена дејства</vt:lpstr>
      <vt:lpstr>Озбиљна нежељена дејства</vt:lpstr>
      <vt:lpstr>Спонтано пријављивање нежељених дејстава лекова</vt:lpstr>
      <vt:lpstr>Спонтано пријављивање нежељених реакција</vt:lpstr>
      <vt:lpstr>Шта обухвата спонтано пријављивање?</vt:lpstr>
      <vt:lpstr>Карактеристике спонтаног пријављивања</vt:lpstr>
      <vt:lpstr>Карактеристике спонтаног пријављивања</vt:lpstr>
      <vt:lpstr>Slide 35</vt:lpstr>
    </vt:vector>
  </TitlesOfParts>
  <Company>Medicinski fakultet Kragujevac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Slobodan Jankovic</dc:creator>
  <cp:lastModifiedBy>Snezana</cp:lastModifiedBy>
  <cp:revision>9</cp:revision>
  <dcterms:created xsi:type="dcterms:W3CDTF">2012-01-21T18:03:05Z</dcterms:created>
  <dcterms:modified xsi:type="dcterms:W3CDTF">2012-01-24T15:33:02Z</dcterms:modified>
</cp:coreProperties>
</file>